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7"/>
  </p:notesMasterIdLst>
  <p:sldIdLst>
    <p:sldId id="321" r:id="rId5"/>
    <p:sldId id="324" r:id="rId6"/>
    <p:sldId id="261" r:id="rId7"/>
    <p:sldId id="310" r:id="rId8"/>
    <p:sldId id="265" r:id="rId9"/>
    <p:sldId id="307" r:id="rId10"/>
    <p:sldId id="325" r:id="rId11"/>
    <p:sldId id="311" r:id="rId12"/>
    <p:sldId id="272" r:id="rId13"/>
    <p:sldId id="278" r:id="rId14"/>
    <p:sldId id="309" r:id="rId15"/>
    <p:sldId id="315" r:id="rId16"/>
    <p:sldId id="280" r:id="rId17"/>
    <p:sldId id="285" r:id="rId18"/>
    <p:sldId id="290" r:id="rId19"/>
    <p:sldId id="316" r:id="rId20"/>
    <p:sldId id="291" r:id="rId21"/>
    <p:sldId id="292" r:id="rId22"/>
    <p:sldId id="298" r:id="rId23"/>
    <p:sldId id="264" r:id="rId24"/>
    <p:sldId id="323" r:id="rId25"/>
    <p:sldId id="287" r:id="rId26"/>
  </p:sldIdLst>
  <p:sldSz cx="8999538" cy="6840538"/>
  <p:notesSz cx="6742113" cy="9872663"/>
  <p:custDataLst>
    <p:tags r:id="rId28"/>
  </p:custDataLst>
  <p:defaultTextStyle>
    <a:defPPr>
      <a:defRPr lang="cs-CZ"/>
    </a:defPPr>
    <a:lvl1pPr marL="0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1pPr>
    <a:lvl2pPr marL="452537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2pPr>
    <a:lvl3pPr marL="905073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3pPr>
    <a:lvl4pPr marL="1357610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4pPr>
    <a:lvl5pPr marL="1810146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5pPr>
    <a:lvl6pPr marL="2262683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6pPr>
    <a:lvl7pPr marL="2715219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7pPr>
    <a:lvl8pPr marL="3167756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8pPr>
    <a:lvl9pPr marL="3620292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4">
          <p15:clr>
            <a:srgbClr val="A4A3A4"/>
          </p15:clr>
        </p15:guide>
        <p15:guide id="2" pos="283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cha Jaroslava" initials="SJ" lastIdx="2" clrIdx="0"/>
  <p:cmAuthor id="2" name="Klara" initials="K" lastIdx="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B0E2"/>
    <a:srgbClr val="006BAB"/>
    <a:srgbClr val="0C1421"/>
    <a:srgbClr val="FEF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E9639D4-E3E2-4D34-9284-5A2195B3D0D7}" styleName="Světlý styl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Světlý styl 2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Světlý styl 2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Světlý styl 2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Světlý styl 2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Světlý sty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34" autoAdjust="0"/>
    <p:restoredTop sz="95728" autoAdjust="0"/>
  </p:normalViewPr>
  <p:slideViewPr>
    <p:cSldViewPr snapToGrid="0">
      <p:cViewPr varScale="1">
        <p:scale>
          <a:sx n="102" d="100"/>
          <a:sy n="102" d="100"/>
        </p:scale>
        <p:origin x="192" y="232"/>
      </p:cViewPr>
      <p:guideLst>
        <p:guide orient="horz" pos="2154"/>
        <p:guide pos="28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3000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3" cy="495348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18970" y="0"/>
            <a:ext cx="2921583" cy="495348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r">
              <a:defRPr sz="1200"/>
            </a:lvl1pPr>
          </a:lstStyle>
          <a:p>
            <a:fld id="{17DC1901-92BB-4FDD-BA03-8B5D36861ACA}" type="datetimeFigureOut">
              <a:rPr lang="cs-CZ" smtClean="0"/>
              <a:t>29.01.2024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1235075"/>
            <a:ext cx="4379913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04" tIns="45752" rIns="91504" bIns="45752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4212" y="4751220"/>
            <a:ext cx="5393690" cy="3887361"/>
          </a:xfrm>
          <a:prstGeom prst="rect">
            <a:avLst/>
          </a:prstGeom>
        </p:spPr>
        <p:txBody>
          <a:bodyPr vert="horz" lIns="91504" tIns="45752" rIns="91504" bIns="45752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21583" cy="495347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18970" y="9377317"/>
            <a:ext cx="2921583" cy="495347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r">
              <a:defRPr sz="1200"/>
            </a:lvl1pPr>
          </a:lstStyle>
          <a:p>
            <a:fld id="{228EE4EC-FC1D-4A5C-A5BA-DA124659C1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4033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03079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54639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37153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11730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45084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03505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88721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30907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30907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31996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5470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86423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8275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2796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8826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8978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6082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5040"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8520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03533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291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0000" y="6450675"/>
            <a:ext cx="6840000" cy="216000"/>
          </a:xfrm>
        </p:spPr>
        <p:txBody>
          <a:bodyPr/>
          <a:lstStyle/>
          <a:p>
            <a:pPr algn="ctr"/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767" y="2392326"/>
            <a:ext cx="3882526" cy="194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570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3004102" cy="748800"/>
          </a:xfrm>
        </p:spPr>
        <p:txBody>
          <a:bodyPr anchor="b">
            <a:normAutofit/>
          </a:bodyPr>
          <a:lstStyle>
            <a:lvl1pPr>
              <a:defRPr sz="2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976" y="1620000"/>
            <a:ext cx="4454024" cy="473328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968"/>
            </a:lvl6pPr>
            <a:lvl7pPr>
              <a:defRPr sz="1968"/>
            </a:lvl7pPr>
            <a:lvl8pPr>
              <a:defRPr sz="1968"/>
            </a:lvl8pPr>
            <a:lvl9pPr>
              <a:defRPr sz="1968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458274"/>
            <a:ext cx="3004102" cy="3902926"/>
          </a:xfrm>
        </p:spPr>
        <p:txBody>
          <a:bodyPr/>
          <a:lstStyle>
            <a:lvl1pPr marL="0" indent="0">
              <a:buNone/>
              <a:defRPr sz="1575"/>
            </a:lvl1pPr>
            <a:lvl2pPr marL="449976" indent="0">
              <a:buNone/>
              <a:defRPr sz="1378"/>
            </a:lvl2pPr>
            <a:lvl3pPr marL="899952" indent="0">
              <a:buNone/>
              <a:defRPr sz="1181"/>
            </a:lvl3pPr>
            <a:lvl4pPr marL="1349929" indent="0">
              <a:buNone/>
              <a:defRPr sz="984"/>
            </a:lvl4pPr>
            <a:lvl5pPr marL="1799905" indent="0">
              <a:buNone/>
              <a:defRPr sz="984"/>
            </a:lvl5pPr>
            <a:lvl6pPr marL="2249881" indent="0">
              <a:buNone/>
              <a:defRPr sz="984"/>
            </a:lvl6pPr>
            <a:lvl7pPr marL="2699857" indent="0">
              <a:buNone/>
              <a:defRPr sz="984"/>
            </a:lvl7pPr>
            <a:lvl8pPr marL="3149834" indent="0">
              <a:buNone/>
              <a:defRPr sz="984"/>
            </a:lvl8pPr>
            <a:lvl9pPr marL="3599810" indent="0">
              <a:buNone/>
              <a:defRPr sz="984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8856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3964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1980001"/>
            <a:ext cx="7560000" cy="1612866"/>
          </a:xfrm>
        </p:spPr>
        <p:txBody>
          <a:bodyPr anchor="t">
            <a:normAutofit/>
          </a:bodyPr>
          <a:lstStyle>
            <a:lvl1pPr algn="l">
              <a:defRPr sz="2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3592866"/>
            <a:ext cx="7560000" cy="1552712"/>
          </a:xfrm>
        </p:spPr>
        <p:txBody>
          <a:bodyPr/>
          <a:lstStyle>
            <a:lvl1pPr marL="0" indent="0" algn="l">
              <a:buNone/>
              <a:defRPr sz="2362">
                <a:solidFill>
                  <a:schemeClr val="accent2"/>
                </a:solidFill>
              </a:defRPr>
            </a:lvl1pPr>
            <a:lvl2pPr marL="449976" indent="0" algn="ctr">
              <a:buNone/>
              <a:defRPr sz="1968"/>
            </a:lvl2pPr>
            <a:lvl3pPr marL="899952" indent="0" algn="ctr">
              <a:buNone/>
              <a:defRPr sz="1772"/>
            </a:lvl3pPr>
            <a:lvl4pPr marL="1349929" indent="0" algn="ctr">
              <a:buNone/>
              <a:defRPr sz="1575"/>
            </a:lvl4pPr>
            <a:lvl5pPr marL="1799905" indent="0" algn="ctr">
              <a:buNone/>
              <a:defRPr sz="1575"/>
            </a:lvl5pPr>
            <a:lvl6pPr marL="2249881" indent="0" algn="ctr">
              <a:buNone/>
              <a:defRPr sz="1575"/>
            </a:lvl6pPr>
            <a:lvl7pPr marL="2699857" indent="0" algn="ctr">
              <a:buNone/>
              <a:defRPr sz="1575"/>
            </a:lvl7pPr>
            <a:lvl8pPr marL="3149834" indent="0" algn="ctr">
              <a:buNone/>
              <a:defRPr sz="1575"/>
            </a:lvl8pPr>
            <a:lvl9pPr marL="3599810" indent="0" algn="ctr">
              <a:buNone/>
              <a:defRPr sz="1575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1721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4380949"/>
            <a:ext cx="7560000" cy="982528"/>
          </a:xfrm>
        </p:spPr>
        <p:txBody>
          <a:bodyPr anchor="t">
            <a:normAutofit/>
          </a:bodyPr>
          <a:lstStyle>
            <a:lvl1pPr algn="ctr">
              <a:defRPr sz="2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5363477"/>
            <a:ext cx="7560000" cy="945883"/>
          </a:xfrm>
        </p:spPr>
        <p:txBody>
          <a:bodyPr/>
          <a:lstStyle>
            <a:lvl1pPr marL="0" indent="0" algn="ctr">
              <a:buNone/>
              <a:defRPr sz="2362">
                <a:solidFill>
                  <a:schemeClr val="accent2"/>
                </a:solidFill>
              </a:defRPr>
            </a:lvl1pPr>
            <a:lvl2pPr marL="449976" indent="0" algn="ctr">
              <a:buNone/>
              <a:defRPr sz="1968"/>
            </a:lvl2pPr>
            <a:lvl3pPr marL="899952" indent="0" algn="ctr">
              <a:buNone/>
              <a:defRPr sz="1772"/>
            </a:lvl3pPr>
            <a:lvl4pPr marL="1349929" indent="0" algn="ctr">
              <a:buNone/>
              <a:defRPr sz="1575"/>
            </a:lvl4pPr>
            <a:lvl5pPr marL="1799905" indent="0" algn="ctr">
              <a:buNone/>
              <a:defRPr sz="1575"/>
            </a:lvl5pPr>
            <a:lvl6pPr marL="2249881" indent="0" algn="ctr">
              <a:buNone/>
              <a:defRPr sz="1575"/>
            </a:lvl6pPr>
            <a:lvl7pPr marL="2699857" indent="0" algn="ctr">
              <a:buNone/>
              <a:defRPr sz="1575"/>
            </a:lvl7pPr>
            <a:lvl8pPr marL="3149834" indent="0" algn="ctr">
              <a:buNone/>
              <a:defRPr sz="1575"/>
            </a:lvl8pPr>
            <a:lvl9pPr marL="3599810" indent="0" algn="ctr">
              <a:buNone/>
              <a:defRPr sz="1575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0000" y="6450675"/>
            <a:ext cx="6840000" cy="216000"/>
          </a:xfrm>
        </p:spPr>
        <p:txBody>
          <a:bodyPr/>
          <a:lstStyle/>
          <a:p>
            <a:pPr algn="ctr"/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915" y="1260000"/>
            <a:ext cx="2203708" cy="182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240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5349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2462400"/>
            <a:ext cx="3622702" cy="3898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298" y="2462400"/>
            <a:ext cx="3622702" cy="3898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382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7560000" cy="748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368800"/>
            <a:ext cx="3621600" cy="693376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3151650"/>
            <a:ext cx="3621600" cy="320955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8400" y="2368800"/>
            <a:ext cx="3621600" cy="693376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400" y="3151650"/>
            <a:ext cx="3621600" cy="320955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1271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2472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811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7560000" cy="74808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460567"/>
            <a:ext cx="7560000" cy="389866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0000" y="6450675"/>
            <a:ext cx="7118902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63593" y="6450675"/>
            <a:ext cx="316407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3B6205-E093-439F-9685-8F7A4FC3F425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70" y="283617"/>
            <a:ext cx="2156845" cy="122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032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6" r:id="rId2"/>
    <p:sldLayoutId id="2147483673" r:id="rId3"/>
    <p:sldLayoutId id="2147483685" r:id="rId4"/>
    <p:sldLayoutId id="2147483674" r:id="rId5"/>
    <p:sldLayoutId id="2147483676" r:id="rId6"/>
    <p:sldLayoutId id="2147483677" r:id="rId7"/>
    <p:sldLayoutId id="2147483678" r:id="rId8"/>
    <p:sldLayoutId id="2147483679" r:id="rId9"/>
    <p:sldLayoutId id="2147483680" r:id="rId10"/>
  </p:sldLayoutIdLst>
  <p:hf sldNum="0" hdr="0" dt="0"/>
  <p:txStyles>
    <p:titleStyle>
      <a:lvl1pPr algn="l" defTabSz="899952" rtl="0" eaLnBrk="1" latinLnBrk="0" hangingPunct="1">
        <a:lnSpc>
          <a:spcPct val="90000"/>
        </a:lnSpc>
        <a:spcBef>
          <a:spcPct val="0"/>
        </a:spcBef>
        <a:buNone/>
        <a:defRPr sz="26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66700" indent="-266700" algn="l" defTabSz="899952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−"/>
        <a:defRPr sz="20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39750" indent="-273050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8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6450" indent="-266700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6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71563" indent="-265113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4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46200" indent="-27463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4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474869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924846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374822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824798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1pPr>
      <a:lvl2pPr marL="449976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2pPr>
      <a:lvl3pPr marL="899952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1349929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4pPr>
      <a:lvl5pPr marL="1799905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5pPr>
      <a:lvl6pPr marL="2249881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699857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149834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59981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f.upol.cz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ium.upol.cz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v.upol.cz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ff_upol/" TargetMode="Externa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ff.upol.cz/" TargetMode="External"/><Relationship Id="rId5" Type="http://schemas.openxmlformats.org/officeDocument/2006/relationships/hyperlink" Target="https://www.tiktok.com/@ff_upol" TargetMode="External"/><Relationship Id="rId4" Type="http://schemas.openxmlformats.org/officeDocument/2006/relationships/hyperlink" Target="https://www.facebook.com/ffup.cz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f.upol.cz/o-fakulte/organizacni-struktura/dekanat/#c2156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budova, venku, mrak, okno&#10;&#10;Popis byl vytvořen automaticky">
            <a:extLst>
              <a:ext uri="{FF2B5EF4-FFF2-40B4-BE49-F238E27FC236}">
                <a16:creationId xmlns:a16="http://schemas.microsoft.com/office/drawing/2014/main" id="{40D5C743-F954-8E84-04B9-10ED08196A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160"/>
          <a:stretch/>
        </p:blipFill>
        <p:spPr>
          <a:xfrm>
            <a:off x="-15874" y="0"/>
            <a:ext cx="9015412" cy="6840538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A787405C-E7E9-CB74-37D5-B2B731976EC0}"/>
              </a:ext>
            </a:extLst>
          </p:cNvPr>
          <p:cNvSpPr txBox="1"/>
          <p:nvPr/>
        </p:nvSpPr>
        <p:spPr>
          <a:xfrm>
            <a:off x="503903" y="5556376"/>
            <a:ext cx="79917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5400" b="1" dirty="0">
                <a:solidFill>
                  <a:srgbClr val="FEF0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Seznamte se s FF UP</a:t>
            </a:r>
          </a:p>
        </p:txBody>
      </p:sp>
    </p:spTree>
    <p:extLst>
      <p:ext uri="{BB962C8B-B14F-4D97-AF65-F5344CB8AC3E}">
        <p14:creationId xmlns:p14="http://schemas.microsoft.com/office/powerpoint/2010/main" val="2043991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5700" y="1511423"/>
            <a:ext cx="4281121" cy="679938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rgbClr val="45B0E2"/>
                </a:solidFill>
              </a:rPr>
              <a:t>Navazující magisterské studium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5700" y="2531087"/>
            <a:ext cx="4602277" cy="396972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</a:rPr>
              <a:t>Základní podmínka – ukončené bakalářské studium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5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</a:rPr>
              <a:t>Studium jednoho programu nebo kombinace dvou studijních programů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5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</a:rPr>
              <a:t>Rozvíjení schopností k tvůrčí činnosti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5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</a:rPr>
              <a:t>Doba studia – 2 roky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5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</a:rPr>
              <a:t>SZZK a obhajoba DP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5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</a:rPr>
              <a:t>„Mgr.“ před jménem</a:t>
            </a:r>
          </a:p>
        </p:txBody>
      </p:sp>
      <p:pic>
        <p:nvPicPr>
          <p:cNvPr id="5" name="Obrázek 4" descr="Obsah obrázku strom, obloha, venku, mrak&#10;&#10;Popis byl vytvořen automaticky">
            <a:extLst>
              <a:ext uri="{FF2B5EF4-FFF2-40B4-BE49-F238E27FC236}">
                <a16:creationId xmlns:a16="http://schemas.microsoft.com/office/drawing/2014/main" id="{7A7FBB1C-FBC4-CE17-2002-B188EC7412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9" r="12613"/>
          <a:stretch/>
        </p:blipFill>
        <p:spPr>
          <a:xfrm>
            <a:off x="4914900" y="0"/>
            <a:ext cx="4091965" cy="684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803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257300"/>
            <a:ext cx="7560000" cy="723900"/>
          </a:xfrm>
        </p:spPr>
        <p:txBody>
          <a:bodyPr>
            <a:normAutofit/>
          </a:bodyPr>
          <a:lstStyle/>
          <a:p>
            <a:pPr algn="ctr"/>
            <a:r>
              <a:rPr lang="cs-CZ" sz="2400" dirty="0">
                <a:solidFill>
                  <a:srgbClr val="45B0E2"/>
                </a:solidFill>
              </a:rPr>
              <a:t>Studijní programy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8480" y="1790700"/>
            <a:ext cx="7560000" cy="7239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sz="1800" dirty="0">
                <a:solidFill>
                  <a:schemeClr val="tx1"/>
                </a:solidFill>
              </a:rPr>
              <a:t>Na FF si můžete vybírat z široké nabídky akreditovaných </a:t>
            </a:r>
            <a:br>
              <a:rPr lang="cs-CZ" sz="1800" dirty="0">
                <a:solidFill>
                  <a:schemeClr val="tx1"/>
                </a:solidFill>
              </a:rPr>
            </a:br>
            <a:r>
              <a:rPr lang="cs-CZ" sz="1800" dirty="0">
                <a:solidFill>
                  <a:schemeClr val="tx1"/>
                </a:solidFill>
              </a:rPr>
              <a:t>studijních programů</a:t>
            </a:r>
          </a:p>
          <a:p>
            <a:pPr marL="0" indent="0">
              <a:buNone/>
            </a:pPr>
            <a:endParaRPr lang="cs-CZ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800" dirty="0">
              <a:solidFill>
                <a:schemeClr val="tx1"/>
              </a:solidFill>
            </a:endParaRPr>
          </a:p>
        </p:txBody>
      </p:sp>
      <p:pic>
        <p:nvPicPr>
          <p:cNvPr id="6" name="Obrázek 5" descr="Obsah obrázku oblečení, osoba, úsměv, zeď&#10;&#10;Popis byl vytvořen automaticky">
            <a:extLst>
              <a:ext uri="{FF2B5EF4-FFF2-40B4-BE49-F238E27FC236}">
                <a16:creationId xmlns:a16="http://schemas.microsoft.com/office/drawing/2014/main" id="{B3C839D2-4BC5-7062-0132-BE66BEAA4F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89"/>
          <a:stretch/>
        </p:blipFill>
        <p:spPr>
          <a:xfrm>
            <a:off x="0" y="2514600"/>
            <a:ext cx="8999538" cy="509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928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9B30EC-811F-CA5C-25D0-26123FC21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876"/>
            <a:ext cx="7603385" cy="44793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b="1" dirty="0">
                <a:solidFill>
                  <a:srgbClr val="45B0E2"/>
                </a:solidFill>
              </a:rPr>
              <a:t>Jeden studijní program </a:t>
            </a:r>
          </a:p>
          <a:p>
            <a:pPr marL="0" indent="0" algn="ctr">
              <a:buNone/>
            </a:pPr>
            <a:endParaRPr lang="cs-CZ" sz="500" b="1" dirty="0">
              <a:solidFill>
                <a:srgbClr val="45B0E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Samostatný</a:t>
            </a:r>
            <a:r>
              <a:rPr lang="cs-CZ" sz="1800" dirty="0">
                <a:solidFill>
                  <a:schemeClr val="tx1"/>
                </a:solidFill>
              </a:rPr>
              <a:t> nebo </a:t>
            </a:r>
            <a:r>
              <a:rPr lang="cs-CZ" sz="1800" b="1" dirty="0">
                <a:solidFill>
                  <a:schemeClr val="tx1"/>
                </a:solidFill>
              </a:rPr>
              <a:t>se specializací </a:t>
            </a:r>
            <a:r>
              <a:rPr lang="cs-CZ" sz="1800" i="1" dirty="0">
                <a:solidFill>
                  <a:schemeClr val="tx1"/>
                </a:solidFill>
              </a:rPr>
              <a:t>– </a:t>
            </a:r>
            <a:r>
              <a:rPr lang="cs-CZ" sz="1800" dirty="0">
                <a:solidFill>
                  <a:schemeClr val="tx1"/>
                </a:solidFill>
              </a:rPr>
              <a:t>pokud chcete studovat jen jedno studijní zaměření. Fakulta v současnosti nabízí akademicky i profesně zaměřené programy.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800" b="1" dirty="0">
                <a:solidFill>
                  <a:srgbClr val="45B0E2"/>
                </a:solidFill>
              </a:rPr>
              <a:t>Kombinace dvou studijních programů </a:t>
            </a:r>
          </a:p>
          <a:p>
            <a:pPr marL="0" indent="0" algn="ctr">
              <a:buNone/>
            </a:pPr>
            <a:endParaRPr lang="cs-CZ" sz="500" b="1" dirty="0">
              <a:solidFill>
                <a:srgbClr val="45B0E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</a:rPr>
              <a:t>Tzv. sdružené studium – při zkombinování dvou programů si zvolíte program </a:t>
            </a:r>
            <a:r>
              <a:rPr lang="cs-CZ" sz="1800" b="1" dirty="0">
                <a:solidFill>
                  <a:schemeClr val="tx1"/>
                </a:solidFill>
              </a:rPr>
              <a:t>maior</a:t>
            </a:r>
            <a:r>
              <a:rPr lang="cs-CZ" sz="1800" dirty="0">
                <a:solidFill>
                  <a:schemeClr val="tx1"/>
                </a:solidFill>
              </a:rPr>
              <a:t> (tzv. hlavní program – na tomto programu píšete svou závěrečnou práci), který doplníte programem </a:t>
            </a:r>
            <a:r>
              <a:rPr lang="cs-CZ" sz="1800" b="1" dirty="0">
                <a:solidFill>
                  <a:schemeClr val="tx1"/>
                </a:solidFill>
              </a:rPr>
              <a:t>minor</a:t>
            </a:r>
            <a:r>
              <a:rPr lang="cs-CZ" sz="1800" dirty="0">
                <a:solidFill>
                  <a:schemeClr val="tx1"/>
                </a:solidFill>
              </a:rPr>
              <a:t> (tzv. vedlejším programem).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5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</a:rPr>
              <a:t>Závěrečnou práci budete v případě kombinace dvou studijních programů psát jen v programu maior.</a:t>
            </a:r>
          </a:p>
          <a:p>
            <a:endParaRPr lang="cs-CZ" sz="500" dirty="0">
              <a:solidFill>
                <a:schemeClr val="tx1"/>
              </a:solidFill>
            </a:endParaRPr>
          </a:p>
          <a:p>
            <a:pPr marL="266700" lvl="1" indent="0">
              <a:buNone/>
            </a:pPr>
            <a:endParaRPr lang="cs-CZ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701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400" dirty="0">
                <a:solidFill>
                  <a:srgbClr val="45B0E2"/>
                </a:solidFill>
              </a:rPr>
              <a:t>Studijní programy kombinované formy studia </a:t>
            </a:r>
            <a:br>
              <a:rPr lang="cs-CZ" sz="2400" dirty="0">
                <a:solidFill>
                  <a:srgbClr val="45B0E2"/>
                </a:solidFill>
              </a:rPr>
            </a:br>
            <a:r>
              <a:rPr lang="cs-CZ" sz="2400" dirty="0">
                <a:solidFill>
                  <a:srgbClr val="45B0E2"/>
                </a:solidFill>
              </a:rPr>
              <a:t>(tzv. dálkové)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20000" y="2661138"/>
            <a:ext cx="3622702" cy="37000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1800" b="1" dirty="0">
                <a:solidFill>
                  <a:schemeClr val="tx1"/>
                </a:solidFill>
              </a:rPr>
              <a:t>Tříleté Bc. programy: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chemeClr val="tx1"/>
                </a:solidFill>
              </a:rPr>
              <a:t>Andragogika se specializací na personální rozvoj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cs-CZ" sz="500" dirty="0">
              <a:solidFill>
                <a:schemeClr val="tx1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chemeClr val="tx1"/>
                </a:solidFill>
              </a:rPr>
              <a:t>Archeologie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cs-CZ" sz="500" dirty="0">
              <a:solidFill>
                <a:schemeClr val="tx1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chemeClr val="tx1"/>
                </a:solidFill>
              </a:rPr>
              <a:t>Migrační studia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cs-CZ" sz="500" dirty="0">
              <a:solidFill>
                <a:schemeClr val="tx1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chemeClr val="tx1"/>
                </a:solidFill>
              </a:rPr>
              <a:t>Muzikologie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cs-CZ" sz="500" dirty="0">
              <a:solidFill>
                <a:schemeClr val="tx1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chemeClr val="tx1"/>
                </a:solidFill>
              </a:rPr>
              <a:t>Řízení vzdělávacích institucí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cs-CZ" sz="500" dirty="0">
              <a:solidFill>
                <a:schemeClr val="tx1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chemeClr val="tx1"/>
                </a:solidFill>
              </a:rPr>
              <a:t>Sociální práce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cs-CZ" sz="500" dirty="0">
              <a:solidFill>
                <a:schemeClr val="tx1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chemeClr val="tx1"/>
                </a:solidFill>
              </a:rPr>
              <a:t>Psychologie</a:t>
            </a:r>
          </a:p>
          <a:p>
            <a:pPr marL="266700" lvl="1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95DB3F5-9CC3-45C4-2B3C-778BBD59F2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7298" y="2661138"/>
            <a:ext cx="3622702" cy="3700062"/>
          </a:xfrm>
        </p:spPr>
        <p:txBody>
          <a:bodyPr/>
          <a:lstStyle/>
          <a:p>
            <a:pPr marL="0" indent="0">
              <a:buNone/>
            </a:pPr>
            <a:r>
              <a:rPr lang="cs-CZ" altLang="cs-CZ" sz="1800" b="1" dirty="0">
                <a:solidFill>
                  <a:schemeClr val="tx1"/>
                </a:solidFill>
              </a:rPr>
              <a:t>Dvouleté </a:t>
            </a:r>
            <a:r>
              <a:rPr lang="cs-CZ" altLang="cs-CZ" sz="1800" b="1" dirty="0" err="1">
                <a:solidFill>
                  <a:schemeClr val="tx1"/>
                </a:solidFill>
              </a:rPr>
              <a:t>nMgr</a:t>
            </a:r>
            <a:r>
              <a:rPr lang="cs-CZ" altLang="cs-CZ" sz="1800" b="1" dirty="0">
                <a:solidFill>
                  <a:schemeClr val="tx1"/>
                </a:solidFill>
              </a:rPr>
              <a:t>. programy: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cs-CZ" altLang="cs-CZ" dirty="0">
                <a:solidFill>
                  <a:schemeClr val="tx1"/>
                </a:solidFill>
              </a:rPr>
              <a:t>Andragogika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cs-CZ" altLang="cs-CZ" sz="500"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cs-CZ" altLang="cs-CZ" dirty="0">
                <a:solidFill>
                  <a:schemeClr val="tx1"/>
                </a:solidFill>
              </a:rPr>
              <a:t>Ediční a nakladatelská praxe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cs-CZ" altLang="cs-CZ" sz="500"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cs-CZ" altLang="cs-CZ" dirty="0">
                <a:solidFill>
                  <a:schemeClr val="tx1"/>
                </a:solidFill>
              </a:rPr>
              <a:t>Italština a italská kultura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cs-CZ" altLang="cs-CZ" sz="500"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cs-CZ" altLang="cs-CZ" dirty="0">
                <a:solidFill>
                  <a:schemeClr val="tx1"/>
                </a:solidFill>
              </a:rPr>
              <a:t>Management vědy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cs-CZ" altLang="cs-CZ" sz="500"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cs-CZ" altLang="cs-CZ" dirty="0">
                <a:solidFill>
                  <a:schemeClr val="tx1"/>
                </a:solidFill>
              </a:rPr>
              <a:t>Německá filologie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cs-CZ" altLang="cs-CZ" sz="500"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cs-CZ" altLang="cs-CZ" dirty="0">
                <a:solidFill>
                  <a:schemeClr val="tx1"/>
                </a:solidFill>
              </a:rPr>
              <a:t>Psychologie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6012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6545" y="1495168"/>
            <a:ext cx="4294913" cy="548802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rgbClr val="45B0E2"/>
                </a:solidFill>
              </a:rPr>
              <a:t>Přijímací řízení – přihláška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6545" y="2150076"/>
            <a:ext cx="4604093" cy="458435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altLang="cs-CZ" sz="1800" b="1" dirty="0">
                <a:solidFill>
                  <a:schemeClr val="tx1"/>
                </a:solidFill>
              </a:rPr>
              <a:t>E-přihláška</a:t>
            </a:r>
          </a:p>
          <a:p>
            <a:pPr>
              <a:buFont typeface="Arial" panose="020B0604020202020204" pitchFamily="34" charset="0"/>
              <a:buChar char="•"/>
            </a:pPr>
            <a:endParaRPr lang="cs-CZ" altLang="cs-CZ" sz="900" b="1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Termín podání e-přihlášek: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cs-CZ" sz="1800" b="1" dirty="0">
                <a:solidFill>
                  <a:schemeClr val="tx1"/>
                </a:solidFill>
              </a:rPr>
              <a:t>do 15. března 2024</a:t>
            </a:r>
          </a:p>
          <a:p>
            <a:pPr lvl="2">
              <a:buFont typeface="Courier New" panose="02070309020205020404" pitchFamily="49" charset="0"/>
              <a:buChar char="o"/>
            </a:pPr>
            <a:endParaRPr lang="cs-CZ" sz="900" b="1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1800" b="1" dirty="0">
                <a:solidFill>
                  <a:schemeClr val="tx1"/>
                </a:solidFill>
              </a:rPr>
              <a:t>Poplatek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cs-CZ" sz="1800" b="1" dirty="0">
                <a:solidFill>
                  <a:schemeClr val="tx1"/>
                </a:solidFill>
              </a:rPr>
              <a:t>790,- Kč</a:t>
            </a:r>
          </a:p>
          <a:p>
            <a:pPr lvl="2">
              <a:buFont typeface="Courier New" panose="02070309020205020404" pitchFamily="49" charset="0"/>
              <a:buChar char="o"/>
            </a:pPr>
            <a:endParaRPr lang="cs-CZ" sz="900" b="1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1800" dirty="0">
                <a:solidFill>
                  <a:schemeClr val="tx1"/>
                </a:solidFill>
              </a:rPr>
              <a:t>Další požadované dokumenty k nahrazení části přijímací zkoušky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cs-CZ" sz="1800" dirty="0">
                <a:solidFill>
                  <a:schemeClr val="tx1"/>
                </a:solidFill>
              </a:rPr>
              <a:t>do 30. dubna 2024</a:t>
            </a:r>
          </a:p>
          <a:p>
            <a:pPr lvl="2">
              <a:buFont typeface="Courier New" panose="02070309020205020404" pitchFamily="49" charset="0"/>
              <a:buChar char="o"/>
            </a:pPr>
            <a:endParaRPr lang="cs-CZ" sz="9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</a:rPr>
              <a:t>Maturitní vysvědčení (Bc.)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cs-CZ" sz="1800" dirty="0">
                <a:solidFill>
                  <a:schemeClr val="tx1"/>
                </a:solidFill>
              </a:rPr>
              <a:t>neposílá se předem, dokládá se až </a:t>
            </a:r>
            <a:br>
              <a:rPr lang="cs-CZ" sz="1800" dirty="0">
                <a:solidFill>
                  <a:schemeClr val="tx1"/>
                </a:solidFill>
              </a:rPr>
            </a:br>
            <a:r>
              <a:rPr lang="cs-CZ" sz="1800" dirty="0">
                <a:solidFill>
                  <a:schemeClr val="tx1"/>
                </a:solidFill>
              </a:rPr>
              <a:t>ke dni zápisu do studia </a:t>
            </a:r>
          </a:p>
        </p:txBody>
      </p:sp>
      <p:pic>
        <p:nvPicPr>
          <p:cNvPr id="6" name="Obrázek 5" descr="Obsah obrázku interiér, zeď, strop, podlaha&#10;&#10;Popis byl vytvořen automaticky">
            <a:extLst>
              <a:ext uri="{FF2B5EF4-FFF2-40B4-BE49-F238E27FC236}">
                <a16:creationId xmlns:a16="http://schemas.microsoft.com/office/drawing/2014/main" id="{73469BFC-CC6F-4CF5-AAEF-36FFB99E13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9" r="13013"/>
          <a:stretch/>
        </p:blipFill>
        <p:spPr>
          <a:xfrm>
            <a:off x="5241925" y="0"/>
            <a:ext cx="3757613" cy="684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360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475086"/>
            <a:ext cx="7560000" cy="835842"/>
          </a:xfrm>
        </p:spPr>
        <p:txBody>
          <a:bodyPr anchor="t">
            <a:normAutofit/>
          </a:bodyPr>
          <a:lstStyle/>
          <a:p>
            <a:pPr algn="ctr"/>
            <a:r>
              <a:rPr lang="cs-CZ" dirty="0">
                <a:solidFill>
                  <a:srgbClr val="45B0E2"/>
                </a:solidFill>
              </a:rPr>
              <a:t>Přijímací zkoušky na FF UP </a:t>
            </a:r>
            <a:br>
              <a:rPr lang="cs-CZ" dirty="0">
                <a:solidFill>
                  <a:srgbClr val="45B0E2"/>
                </a:solidFill>
              </a:rPr>
            </a:br>
            <a:endParaRPr lang="cs-CZ" dirty="0">
              <a:solidFill>
                <a:srgbClr val="45B0E2"/>
              </a:solidFill>
            </a:endParaRPr>
          </a:p>
        </p:txBody>
      </p:sp>
      <p:pic>
        <p:nvPicPr>
          <p:cNvPr id="4" name="Obrázek 3" descr="Obsah obrázku oblečení, osoba, interiér, Učení se&#10;&#10;Popis byl vytvořen automaticky">
            <a:extLst>
              <a:ext uri="{FF2B5EF4-FFF2-40B4-BE49-F238E27FC236}">
                <a16:creationId xmlns:a16="http://schemas.microsoft.com/office/drawing/2014/main" id="{90E225D7-09DF-CD82-F575-9E5E527BD7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7905"/>
            <a:ext cx="8999538" cy="599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607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A129C8-1BF5-166E-19FE-2FC625AA1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769" y="1505700"/>
            <a:ext cx="7560000" cy="548769"/>
          </a:xfrm>
        </p:spPr>
        <p:txBody>
          <a:bodyPr>
            <a:normAutofit/>
          </a:bodyPr>
          <a:lstStyle/>
          <a:p>
            <a:pPr algn="ctr"/>
            <a:r>
              <a:rPr lang="cs-CZ" sz="2400" dirty="0">
                <a:solidFill>
                  <a:srgbClr val="45B0E2"/>
                </a:solidFill>
              </a:rPr>
              <a:t>Bakalářské studium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2B2C41-C0B0-B412-22F9-F06C72B3D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054469"/>
            <a:ext cx="7560000" cy="44987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b="1" dirty="0">
                <a:solidFill>
                  <a:schemeClr val="tx1"/>
                </a:solidFill>
              </a:rPr>
              <a:t>Požadavky přijímacích zkoušek (varianty):</a:t>
            </a:r>
          </a:p>
          <a:p>
            <a:pPr marL="0" indent="0">
              <a:buNone/>
            </a:pPr>
            <a:endParaRPr lang="cs-CZ" sz="500" b="1" dirty="0">
              <a:solidFill>
                <a:srgbClr val="45B0E2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altLang="cs-CZ" b="1" dirty="0">
                <a:solidFill>
                  <a:schemeClr val="tx1"/>
                </a:solidFill>
              </a:rPr>
              <a:t>SPF</a:t>
            </a:r>
            <a:r>
              <a:rPr lang="cs-CZ" altLang="cs-CZ" dirty="0">
                <a:solidFill>
                  <a:schemeClr val="tx1"/>
                </a:solidFill>
              </a:rPr>
              <a:t> – Test předpokladů ke studiu s důrazem na orientaci v kulturní oblasti a humanitních a </a:t>
            </a:r>
            <a:r>
              <a:rPr lang="cs-CZ" altLang="cs-CZ" dirty="0" err="1">
                <a:solidFill>
                  <a:schemeClr val="tx1"/>
                </a:solidFill>
              </a:rPr>
              <a:t>sociálněvědních</a:t>
            </a:r>
            <a:r>
              <a:rPr lang="cs-CZ" altLang="cs-CZ" dirty="0">
                <a:solidFill>
                  <a:schemeClr val="tx1"/>
                </a:solidFill>
              </a:rPr>
              <a:t> disciplínách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cs-CZ" altLang="cs-CZ" sz="500" dirty="0">
              <a:solidFill>
                <a:schemeClr val="tx1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altLang="cs-CZ" b="1" dirty="0">
                <a:solidFill>
                  <a:schemeClr val="tx1"/>
                </a:solidFill>
              </a:rPr>
              <a:t>PT</a:t>
            </a:r>
            <a:r>
              <a:rPr lang="cs-CZ" altLang="cs-CZ" dirty="0">
                <a:solidFill>
                  <a:schemeClr val="tx1"/>
                </a:solidFill>
              </a:rPr>
              <a:t> – Písemný test zaměřený na orientaci v oblasti, na niž se specializuje zvolený studijní program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cs-CZ" altLang="cs-CZ" sz="500" dirty="0">
              <a:solidFill>
                <a:schemeClr val="tx1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altLang="cs-CZ" b="1" dirty="0">
                <a:solidFill>
                  <a:schemeClr val="tx1"/>
                </a:solidFill>
              </a:rPr>
              <a:t>UP</a:t>
            </a:r>
            <a:r>
              <a:rPr lang="cs-CZ" altLang="cs-CZ" dirty="0">
                <a:solidFill>
                  <a:schemeClr val="tx1"/>
                </a:solidFill>
              </a:rPr>
              <a:t> – Ústní pohovor zaměřený na orientaci v dané oblasti studia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cs-CZ" altLang="cs-CZ" dirty="0">
              <a:solidFill>
                <a:srgbClr val="45B0E2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cs-CZ" altLang="cs-CZ" dirty="0">
              <a:solidFill>
                <a:srgbClr val="45B0E2"/>
              </a:solidFill>
            </a:endParaRPr>
          </a:p>
          <a:p>
            <a:pPr marL="0" indent="0" algn="ctr">
              <a:buNone/>
            </a:pPr>
            <a:r>
              <a:rPr lang="cs-CZ" sz="1800" dirty="0">
                <a:solidFill>
                  <a:srgbClr val="45B0E2"/>
                </a:solidFill>
              </a:rPr>
              <a:t>Ukázka testů přijímacího řízení – web </a:t>
            </a:r>
            <a:r>
              <a:rPr lang="cs-CZ" sz="1800" b="1" u="sng" dirty="0">
                <a:solidFill>
                  <a:srgbClr val="45B0E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www.ff.upol.cz</a:t>
            </a:r>
            <a:r>
              <a:rPr lang="cs-CZ" sz="1800" b="1" u="sng" dirty="0">
                <a:solidFill>
                  <a:srgbClr val="45B0E2"/>
                </a:solidFill>
              </a:rPr>
              <a:t> </a:t>
            </a:r>
            <a:r>
              <a:rPr lang="cs-CZ" sz="1800" dirty="0">
                <a:solidFill>
                  <a:srgbClr val="45B0E2"/>
                </a:solidFill>
              </a:rPr>
              <a:t>– záložky:</a:t>
            </a:r>
            <a:br>
              <a:rPr lang="cs-CZ" sz="1800" dirty="0">
                <a:solidFill>
                  <a:srgbClr val="45B0E2"/>
                </a:solidFill>
              </a:rPr>
            </a:br>
            <a:r>
              <a:rPr lang="cs-CZ" sz="1800" dirty="0">
                <a:solidFill>
                  <a:srgbClr val="45B0E2"/>
                </a:solidFill>
              </a:rPr>
              <a:t>Uchazečům | Přijímací řízení | Zprávy a testy z přijímacího řízení</a:t>
            </a:r>
          </a:p>
        </p:txBody>
      </p:sp>
    </p:spTree>
    <p:extLst>
      <p:ext uri="{BB962C8B-B14F-4D97-AF65-F5344CB8AC3E}">
        <p14:creationId xmlns:p14="http://schemas.microsoft.com/office/powerpoint/2010/main" val="3321723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7560000" cy="594563"/>
          </a:xfrm>
        </p:spPr>
        <p:txBody>
          <a:bodyPr>
            <a:normAutofit/>
          </a:bodyPr>
          <a:lstStyle/>
          <a:p>
            <a:pPr algn="ctr"/>
            <a:r>
              <a:rPr lang="cs-CZ" sz="2400" dirty="0">
                <a:solidFill>
                  <a:srgbClr val="45B0E2"/>
                </a:solidFill>
              </a:rPr>
              <a:t>Navazující magisterské studium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b="1" dirty="0">
                <a:solidFill>
                  <a:schemeClr val="tx1"/>
                </a:solidFill>
              </a:rPr>
              <a:t>Všichni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b="1" dirty="0">
                <a:solidFill>
                  <a:schemeClr val="tx1"/>
                </a:solidFill>
              </a:rPr>
              <a:t>UP – Ústní pohovor </a:t>
            </a:r>
            <a:r>
              <a:rPr lang="cs-CZ" dirty="0">
                <a:solidFill>
                  <a:schemeClr val="tx1"/>
                </a:solidFill>
              </a:rPr>
              <a:t>– otázky z programu, na který se uchazeč hlásí, např. rozprava nad dosavadním a budoucím odborným zaměřením uchazeče, orientace v programu, atd. 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chemeClr val="tx1"/>
                </a:solidFill>
              </a:rPr>
              <a:t>Podrobnější informace o průběhu, otázkách a přípravě jsou uvedeny v katalogu programů</a:t>
            </a:r>
            <a:r>
              <a:rPr lang="cs-CZ" b="1" dirty="0">
                <a:solidFill>
                  <a:schemeClr val="tx1"/>
                </a:solidFill>
              </a:rPr>
              <a:t> (</a:t>
            </a:r>
            <a:r>
              <a:rPr lang="cs-CZ" b="1" dirty="0">
                <a:solidFill>
                  <a:srgbClr val="45B0E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www.studium.upol.cz</a:t>
            </a:r>
            <a:r>
              <a:rPr lang="cs-CZ" b="1" dirty="0">
                <a:solidFill>
                  <a:schemeClr val="tx1"/>
                </a:solidFill>
              </a:rPr>
              <a:t>).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800" b="1" dirty="0">
                <a:solidFill>
                  <a:schemeClr val="tx1"/>
                </a:solidFill>
              </a:rPr>
              <a:t>Vybrané programy</a:t>
            </a:r>
            <a:endParaRPr lang="cs-CZ" sz="1800" dirty="0">
              <a:solidFill>
                <a:schemeClr val="tx1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chemeClr val="tx1"/>
                </a:solidFill>
              </a:rPr>
              <a:t>Písemný znalostní test.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chemeClr val="tx1"/>
                </a:solidFill>
              </a:rPr>
              <a:t>Podrobnější informace o průběhu, otázkách a přípravě k testům jsou uvedeny v katalogu programů.</a:t>
            </a:r>
          </a:p>
          <a:p>
            <a:pPr marL="266700" lvl="1" indent="0">
              <a:buNone/>
            </a:pP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881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8500" y="1359878"/>
            <a:ext cx="7581500" cy="504092"/>
          </a:xfrm>
        </p:spPr>
        <p:txBody>
          <a:bodyPr>
            <a:normAutofit/>
          </a:bodyPr>
          <a:lstStyle/>
          <a:p>
            <a:pPr algn="ctr"/>
            <a:r>
              <a:rPr lang="cs-CZ" sz="2400" dirty="0">
                <a:solidFill>
                  <a:srgbClr val="45B0E2"/>
                </a:solidFill>
              </a:rPr>
              <a:t>Termíny přijímacích zkoušek na FF UP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8069" y="1863971"/>
            <a:ext cx="7830207" cy="4347644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1800" b="1" dirty="0">
                <a:solidFill>
                  <a:schemeClr val="tx1"/>
                </a:solidFill>
              </a:rPr>
              <a:t>Bakalářské studium 11.–12. května 2024</a:t>
            </a:r>
            <a:r>
              <a:rPr lang="cs-CZ" sz="1800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/>
                </a:solidFill>
              </a:rPr>
              <a:t>V případě většího počtu uchazečů i 18.–19. 5. 2024 – písemné a ústní přijímací zkoušky na prezenční i kombinované Bc. studium</a:t>
            </a:r>
          </a:p>
          <a:p>
            <a:pPr marL="0" indent="0">
              <a:lnSpc>
                <a:spcPct val="120000"/>
              </a:lnSpc>
              <a:buNone/>
            </a:pPr>
            <a:endParaRPr lang="cs-CZ" sz="1800" b="1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sz="1800" b="1" dirty="0">
                <a:solidFill>
                  <a:schemeClr val="tx1"/>
                </a:solidFill>
              </a:rPr>
              <a:t>Navazující magisterské studium</a:t>
            </a:r>
          </a:p>
          <a:p>
            <a:pPr marL="0" indent="0">
              <a:buNone/>
            </a:pPr>
            <a:r>
              <a:rPr lang="cs-CZ" sz="1600" b="1" dirty="0">
                <a:solidFill>
                  <a:schemeClr val="tx1"/>
                </a:solidFill>
              </a:rPr>
              <a:t>11. června 2024</a:t>
            </a:r>
            <a:r>
              <a:rPr lang="cs-CZ" sz="1600" dirty="0">
                <a:solidFill>
                  <a:schemeClr val="tx1"/>
                </a:solidFill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/>
                </a:solidFill>
              </a:rPr>
              <a:t>Přijímací zkoušky na prezenční i kombinované navazující studium </a:t>
            </a:r>
            <a:r>
              <a:rPr lang="cs-CZ" sz="1600" b="1" dirty="0">
                <a:solidFill>
                  <a:schemeClr val="tx1"/>
                </a:solidFill>
              </a:rPr>
              <a:t>jeden studijní program</a:t>
            </a:r>
          </a:p>
          <a:p>
            <a:pPr marL="0" indent="0">
              <a:buNone/>
            </a:pPr>
            <a:r>
              <a:rPr lang="cs-CZ" sz="1600" b="1" dirty="0">
                <a:solidFill>
                  <a:schemeClr val="tx1"/>
                </a:solidFill>
              </a:rPr>
              <a:t>12. června 2024</a:t>
            </a:r>
            <a:r>
              <a:rPr lang="cs-CZ" sz="1600" dirty="0">
                <a:solidFill>
                  <a:schemeClr val="tx1"/>
                </a:solidFill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/>
                </a:solidFill>
              </a:rPr>
              <a:t>Přijímací zkoušky na prezenční i kombinované navazující studium </a:t>
            </a:r>
            <a:r>
              <a:rPr lang="cs-CZ" sz="1600" b="1" dirty="0">
                <a:solidFill>
                  <a:schemeClr val="tx1"/>
                </a:solidFill>
              </a:rPr>
              <a:t>kombinace dvou studijních programů</a:t>
            </a:r>
          </a:p>
          <a:p>
            <a:pPr marL="0" indent="0">
              <a:buNone/>
            </a:pPr>
            <a:r>
              <a:rPr lang="cs-CZ" sz="1600" dirty="0">
                <a:solidFill>
                  <a:schemeClr val="tx1"/>
                </a:solidFill>
              </a:rPr>
              <a:t>Výjimečně, u některých programů s vícestupňovými přijímacími zkouškami, naleznou uchazeči rozpis jednotlivých částí s jejich termíny na pozvánce k přijímací zkoušce.</a:t>
            </a:r>
          </a:p>
        </p:txBody>
      </p:sp>
    </p:spTree>
    <p:extLst>
      <p:ext uri="{BB962C8B-B14F-4D97-AF65-F5344CB8AC3E}">
        <p14:creationId xmlns:p14="http://schemas.microsoft.com/office/powerpoint/2010/main" val="10625309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7560000" cy="524208"/>
          </a:xfrm>
        </p:spPr>
        <p:txBody>
          <a:bodyPr>
            <a:normAutofit/>
          </a:bodyPr>
          <a:lstStyle/>
          <a:p>
            <a:pPr algn="ctr"/>
            <a:r>
              <a:rPr lang="cs-CZ" sz="2400" dirty="0">
                <a:solidFill>
                  <a:srgbClr val="45B0E2"/>
                </a:solidFill>
              </a:rPr>
              <a:t>Přípravné kurzy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2144208"/>
            <a:ext cx="7560000" cy="3153501"/>
          </a:xfrm>
        </p:spPr>
        <p:txBody>
          <a:bodyPr>
            <a:normAutofit fontScale="92500" lnSpcReduction="20000"/>
          </a:bodyPr>
          <a:lstStyle/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Přípravné kurzy k přijímacímu řízení připravují ve spolupráci s </a:t>
            </a:r>
            <a:r>
              <a:rPr lang="cs-CZ" b="1" dirty="0">
                <a:solidFill>
                  <a:schemeClr val="tx1"/>
                </a:solidFill>
              </a:rPr>
              <a:t>Institutem celoživotního vzdělávání FF UP </a:t>
            </a:r>
            <a:r>
              <a:rPr lang="cs-CZ" dirty="0">
                <a:solidFill>
                  <a:schemeClr val="tx1"/>
                </a:solidFill>
              </a:rPr>
              <a:t>pro své uchazeče:</a:t>
            </a:r>
          </a:p>
          <a:p>
            <a:pPr marL="1435100"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Katedra psychologie,</a:t>
            </a:r>
          </a:p>
          <a:p>
            <a:pPr marL="1435100"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Katedra obecné lingvistiky,</a:t>
            </a:r>
          </a:p>
          <a:p>
            <a:pPr marL="1435100"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Katedra divadelních a filmových studií,</a:t>
            </a:r>
          </a:p>
          <a:p>
            <a:pPr marL="1435100"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Katedra anglistiky a amerikanistiky.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Přípravné kurzy poskytují základní informace o studiu a o průběhu </a:t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a obsahu přijímacího řízení.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Termíny jednotlivých přípravných kurzů jsou zveřejněny na webových stránkách ICV FF UP.</a:t>
            </a: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4499769" y="5678744"/>
            <a:ext cx="3966614" cy="52420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89995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cs-CZ" sz="4000" dirty="0">
                <a:solidFill>
                  <a:srgbClr val="45B0E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www.icv.upol.cz</a:t>
            </a:r>
            <a:endParaRPr lang="cs-CZ" sz="4000" dirty="0">
              <a:solidFill>
                <a:srgbClr val="45B0E2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050" y="5282258"/>
            <a:ext cx="3196319" cy="131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504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050533EE-4933-7CF4-194F-338392B69B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000" y="4833256"/>
            <a:ext cx="1714038" cy="1527943"/>
          </a:xfrm>
        </p:spPr>
        <p:txBody>
          <a:bodyPr/>
          <a:lstStyle/>
          <a:p>
            <a:pPr marL="0" indent="0" algn="ctr">
              <a:buNone/>
            </a:pPr>
            <a:r>
              <a:rPr lang="cs-CZ" b="1" dirty="0">
                <a:solidFill>
                  <a:srgbClr val="45B0E2"/>
                </a:solidFill>
              </a:rPr>
              <a:t>Jan Stejskal</a:t>
            </a:r>
          </a:p>
          <a:p>
            <a:pPr marL="0" indent="0" algn="ctr">
              <a:buNone/>
            </a:pPr>
            <a:r>
              <a:rPr lang="cs-CZ" dirty="0">
                <a:solidFill>
                  <a:srgbClr val="45B0E2"/>
                </a:solidFill>
              </a:rPr>
              <a:t>děkan</a:t>
            </a:r>
          </a:p>
          <a:p>
            <a:pPr marL="0" indent="0" algn="ctr">
              <a:buNone/>
            </a:pPr>
            <a:r>
              <a:rPr lang="cs-CZ" dirty="0">
                <a:solidFill>
                  <a:srgbClr val="45B0E2"/>
                </a:solidFill>
              </a:rPr>
              <a:t>historik</a:t>
            </a:r>
          </a:p>
        </p:txBody>
      </p:sp>
      <p:sp>
        <p:nvSpPr>
          <p:cNvPr id="11" name="Zástupný obsah 10">
            <a:extLst>
              <a:ext uri="{FF2B5EF4-FFF2-40B4-BE49-F238E27FC236}">
                <a16:creationId xmlns:a16="http://schemas.microsoft.com/office/drawing/2014/main" id="{698CB1BF-4A9C-BAC7-7AF2-B41088137D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01842" y="4833256"/>
            <a:ext cx="2395394" cy="1797930"/>
          </a:xfrm>
        </p:spPr>
        <p:txBody>
          <a:bodyPr/>
          <a:lstStyle/>
          <a:p>
            <a:pPr marL="0" indent="0" algn="ctr">
              <a:buNone/>
            </a:pPr>
            <a:r>
              <a:rPr lang="cs-CZ" b="1" dirty="0">
                <a:solidFill>
                  <a:srgbClr val="45B0E2"/>
                </a:solidFill>
              </a:rPr>
              <a:t>Eva Klimentová</a:t>
            </a:r>
          </a:p>
          <a:p>
            <a:pPr marL="0" indent="0" algn="ctr">
              <a:buNone/>
            </a:pPr>
            <a:r>
              <a:rPr lang="cs-CZ" dirty="0">
                <a:solidFill>
                  <a:srgbClr val="45B0E2"/>
                </a:solidFill>
              </a:rPr>
              <a:t>proděkanka pro studium</a:t>
            </a:r>
          </a:p>
          <a:p>
            <a:pPr marL="0" indent="0" algn="ctr">
              <a:buNone/>
            </a:pPr>
            <a:r>
              <a:rPr lang="cs-CZ" dirty="0" err="1">
                <a:solidFill>
                  <a:srgbClr val="45B0E2"/>
                </a:solidFill>
              </a:rPr>
              <a:t>andragožka</a:t>
            </a:r>
            <a:endParaRPr lang="cs-CZ" dirty="0">
              <a:solidFill>
                <a:srgbClr val="45B0E2"/>
              </a:solidFill>
            </a:endParaRPr>
          </a:p>
        </p:txBody>
      </p:sp>
      <p:pic>
        <p:nvPicPr>
          <p:cNvPr id="5" name="Obrázek 4" descr="Obsah obrázku osoba, zeď, muž, interiér&#10;&#10;Popis byl vytvořen automaticky">
            <a:extLst>
              <a:ext uri="{FF2B5EF4-FFF2-40B4-BE49-F238E27FC236}">
                <a16:creationId xmlns:a16="http://schemas.microsoft.com/office/drawing/2014/main" id="{5C8BB22E-9A9B-F1C5-0791-C0982BABC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088" y="1759926"/>
            <a:ext cx="1917450" cy="2556600"/>
          </a:xfrm>
          <a:prstGeom prst="rect">
            <a:avLst/>
          </a:prstGeom>
        </p:spPr>
      </p:pic>
      <p:pic>
        <p:nvPicPr>
          <p:cNvPr id="7" name="Obrázek 6" descr="Obsah obrázku osoba, zeď, interiér&#10;&#10;Popis byl vytvořen automaticky">
            <a:extLst>
              <a:ext uri="{FF2B5EF4-FFF2-40B4-BE49-F238E27FC236}">
                <a16:creationId xmlns:a16="http://schemas.microsoft.com/office/drawing/2014/main" id="{05D40743-EE33-5A67-5149-F8F49E384A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044" y="1759925"/>
            <a:ext cx="1916990" cy="2555987"/>
          </a:xfrm>
          <a:prstGeom prst="rect">
            <a:avLst/>
          </a:prstGeom>
        </p:spPr>
      </p:pic>
      <p:pic>
        <p:nvPicPr>
          <p:cNvPr id="9" name="Obrázek 8" descr="Obsah obrázku osoba, zeď, muž, interiér&#10;&#10;Popis byl vytvořen automaticky">
            <a:extLst>
              <a:ext uri="{FF2B5EF4-FFF2-40B4-BE49-F238E27FC236}">
                <a16:creationId xmlns:a16="http://schemas.microsoft.com/office/drawing/2014/main" id="{72196243-E117-8617-EACA-EBAC2FB22B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759926"/>
            <a:ext cx="1916990" cy="2555987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C2EF1DB4-FA2B-E5C1-9646-E570545A8345}"/>
              </a:ext>
            </a:extLst>
          </p:cNvPr>
          <p:cNvSpPr txBox="1"/>
          <p:nvPr/>
        </p:nvSpPr>
        <p:spPr>
          <a:xfrm>
            <a:off x="6265329" y="4833256"/>
            <a:ext cx="2110967" cy="14419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cs-CZ" sz="2000" b="1" dirty="0">
                <a:solidFill>
                  <a:srgbClr val="45B0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Petr Bilík</a:t>
            </a:r>
          </a:p>
          <a:p>
            <a:pPr algn="ctr">
              <a:lnSpc>
                <a:spcPct val="90000"/>
              </a:lnSpc>
            </a:pPr>
            <a:endParaRPr lang="cs-CZ" sz="500" b="1" dirty="0">
              <a:solidFill>
                <a:srgbClr val="45B0E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cs-CZ" sz="2000" dirty="0">
                <a:solidFill>
                  <a:srgbClr val="45B0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proděkan pro vnější vztahy</a:t>
            </a:r>
          </a:p>
          <a:p>
            <a:pPr algn="ctr">
              <a:lnSpc>
                <a:spcPct val="90000"/>
              </a:lnSpc>
            </a:pPr>
            <a:endParaRPr lang="cs-CZ" sz="800" dirty="0">
              <a:solidFill>
                <a:srgbClr val="45B0E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cs-CZ" sz="2000" dirty="0">
                <a:solidFill>
                  <a:srgbClr val="45B0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filmový teoretik</a:t>
            </a:r>
          </a:p>
        </p:txBody>
      </p:sp>
    </p:spTree>
    <p:extLst>
      <p:ext uri="{BB962C8B-B14F-4D97-AF65-F5344CB8AC3E}">
        <p14:creationId xmlns:p14="http://schemas.microsoft.com/office/powerpoint/2010/main" val="127964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400" dirty="0">
                <a:solidFill>
                  <a:srgbClr val="45B0E2"/>
                </a:solidFill>
              </a:rPr>
              <a:t>Kde se můžete o FF UP dozvědět více?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2477971"/>
            <a:ext cx="4352063" cy="3325871"/>
          </a:xfrm>
        </p:spPr>
        <p:txBody>
          <a:bodyPr>
            <a:normAutofit/>
          </a:bodyPr>
          <a:lstStyle/>
          <a:p>
            <a:pPr fontAlgn="base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Instagram: </a:t>
            </a:r>
            <a:r>
              <a:rPr lang="cs-CZ" sz="2000" b="1" i="0" u="sng" strike="noStrike" dirty="0">
                <a:solidFill>
                  <a:srgbClr val="45B0E2"/>
                </a:solidFill>
                <a:effectLst/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ff_upol</a:t>
            </a:r>
            <a:endParaRPr lang="cs-CZ" sz="2000" b="1" i="0" u="sng" strike="noStrike" dirty="0">
              <a:solidFill>
                <a:srgbClr val="45B0E2"/>
              </a:solidFill>
              <a:effectLst/>
              <a:latin typeface="Arial" panose="020B0604020202020204" pitchFamily="34" charset="0"/>
            </a:endParaRPr>
          </a:p>
          <a:p>
            <a:pPr fontAlgn="base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sz="20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cs-CZ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Facebook: </a:t>
            </a:r>
            <a:r>
              <a:rPr lang="cs-CZ" sz="2000" b="1" i="0" u="sng" strike="noStrike" dirty="0">
                <a:solidFill>
                  <a:srgbClr val="45B0E2"/>
                </a:solidFill>
                <a:effectLst/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Filozofická fakulta Univerzity Palackého v Olomouci</a:t>
            </a:r>
            <a:endParaRPr lang="cs-CZ" sz="2000" b="1" i="0" u="sng" strike="noStrike" dirty="0">
              <a:solidFill>
                <a:srgbClr val="45B0E2"/>
              </a:solidFill>
              <a:effectLst/>
              <a:latin typeface="Arial" panose="020B0604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endParaRPr lang="cs-CZ" sz="2000" b="1" dirty="0">
              <a:solidFill>
                <a:srgbClr val="000000"/>
              </a:solidFill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cs-CZ" sz="20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TikTok</a:t>
            </a:r>
            <a:r>
              <a:rPr lang="cs-CZ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cs-CZ" sz="2000" b="1" i="0" u="sng" strike="noStrike" dirty="0">
                <a:solidFill>
                  <a:srgbClr val="45B0E2"/>
                </a:solidFill>
                <a:effectLst/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ff_upol</a:t>
            </a:r>
            <a:endParaRPr lang="cs-CZ" sz="2000" b="1" i="0" u="sng" strike="noStrike" dirty="0">
              <a:solidFill>
                <a:srgbClr val="45B0E2"/>
              </a:solidFill>
              <a:effectLst/>
              <a:latin typeface="Arial" panose="020B0604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endParaRPr lang="cs-CZ" sz="2000" b="1" dirty="0">
              <a:solidFill>
                <a:srgbClr val="000000"/>
              </a:solidFill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cs-CZ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Web: </a:t>
            </a:r>
            <a:r>
              <a:rPr lang="cs-CZ" sz="2000" b="1" i="0" u="sng" strike="noStrike" dirty="0">
                <a:solidFill>
                  <a:srgbClr val="45B0E2"/>
                </a:solidFill>
                <a:effectLst/>
                <a:latin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www.ff.upol.cz</a:t>
            </a:r>
            <a:r>
              <a:rPr lang="cs-CZ" sz="2000" b="1" i="0" u="none" strike="noStrike" dirty="0">
                <a:solidFill>
                  <a:srgbClr val="45B0E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jednotlivé weby kateder</a:t>
            </a:r>
            <a:endParaRPr lang="cs-CZ" b="1" dirty="0">
              <a:solidFill>
                <a:srgbClr val="45B0E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b="1" dirty="0">
              <a:solidFill>
                <a:srgbClr val="45B0E2"/>
              </a:solidFill>
            </a:endParaRPr>
          </a:p>
        </p:txBody>
      </p:sp>
      <p:pic>
        <p:nvPicPr>
          <p:cNvPr id="4" name="Picture 4" descr="Obsah obrázku vzor, čtverec, Symetrie, Obdélník&#10;&#10;Popis byl vytvořen automaticky">
            <a:extLst>
              <a:ext uri="{FF2B5EF4-FFF2-40B4-BE49-F238E27FC236}">
                <a16:creationId xmlns:a16="http://schemas.microsoft.com/office/drawing/2014/main" id="{FB4C9C0A-6FE0-D573-69C9-7D1A46526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551" y="2368080"/>
            <a:ext cx="3107987" cy="310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8750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B0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sah obrázku text, Písmo, snímek obrazovky&#10;&#10;Popis byl vytvořen automaticky">
            <a:extLst>
              <a:ext uri="{FF2B5EF4-FFF2-40B4-BE49-F238E27FC236}">
                <a16:creationId xmlns:a16="http://schemas.microsoft.com/office/drawing/2014/main" id="{FEE4BF1B-1885-2C5B-071B-878B9379EA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5" y="254331"/>
            <a:ext cx="8864627" cy="633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7635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400" dirty="0">
                <a:solidFill>
                  <a:srgbClr val="45B0E2"/>
                </a:solidFill>
              </a:rPr>
              <a:t>Adresa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9769" y="2473569"/>
            <a:ext cx="7559999" cy="32121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1800" dirty="0">
                <a:solidFill>
                  <a:srgbClr val="45B0E2"/>
                </a:solidFill>
              </a:rPr>
              <a:t>Prezenční i kombinované studium:</a:t>
            </a:r>
          </a:p>
          <a:p>
            <a:pPr marL="0" indent="0" algn="ctr">
              <a:buNone/>
            </a:pPr>
            <a:endParaRPr lang="cs-CZ" sz="1800" dirty="0">
              <a:solidFill>
                <a:srgbClr val="006BAB"/>
              </a:solidFill>
            </a:endParaRPr>
          </a:p>
          <a:p>
            <a:pPr marL="0" indent="0" algn="ctr">
              <a:buNone/>
            </a:pPr>
            <a:r>
              <a:rPr lang="cs-CZ" altLang="cs-CZ" sz="2800" b="1" dirty="0">
                <a:solidFill>
                  <a:schemeClr val="tx1"/>
                </a:solidFill>
              </a:rPr>
              <a:t>Filozofická fakulta UP</a:t>
            </a:r>
          </a:p>
          <a:p>
            <a:pPr marL="0" indent="0" algn="ctr">
              <a:buNone/>
            </a:pPr>
            <a:r>
              <a:rPr lang="cs-CZ" altLang="cs-CZ" sz="2800" b="1" dirty="0">
                <a:solidFill>
                  <a:srgbClr val="45B0E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Studijní oddělen</a:t>
            </a:r>
            <a:r>
              <a:rPr lang="cs-CZ" altLang="cs-CZ" sz="2800" b="1" u="sng" dirty="0">
                <a:solidFill>
                  <a:srgbClr val="45B0E2"/>
                </a:solidFill>
              </a:rPr>
              <a:t>í</a:t>
            </a:r>
          </a:p>
          <a:p>
            <a:pPr marL="0" indent="0" algn="ctr">
              <a:buNone/>
            </a:pPr>
            <a:r>
              <a:rPr lang="cs-CZ" altLang="cs-CZ" sz="2800" b="1" dirty="0">
                <a:solidFill>
                  <a:schemeClr val="tx1"/>
                </a:solidFill>
              </a:rPr>
              <a:t>Křížkovského 10 </a:t>
            </a:r>
          </a:p>
          <a:p>
            <a:pPr marL="0" indent="0" algn="ctr">
              <a:buNone/>
            </a:pPr>
            <a:r>
              <a:rPr lang="cs-CZ" altLang="cs-CZ" sz="2800" b="1" dirty="0">
                <a:solidFill>
                  <a:schemeClr val="tx1"/>
                </a:solidFill>
              </a:rPr>
              <a:t>771 80 Olomouc</a:t>
            </a:r>
          </a:p>
          <a:p>
            <a:pPr lvl="1">
              <a:buClr>
                <a:schemeClr val="accent2"/>
              </a:buClr>
              <a:buNone/>
            </a:pPr>
            <a:endParaRPr lang="cs-CZ" altLang="cs-CZ" sz="2400" dirty="0"/>
          </a:p>
          <a:p>
            <a:pPr lvl="1">
              <a:buClr>
                <a:schemeClr val="accent2"/>
              </a:buClr>
              <a:buNone/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1758184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5600" y="1519512"/>
            <a:ext cx="3779769" cy="389975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rgbClr val="45B0E2"/>
                </a:solidFill>
              </a:rPr>
              <a:t>Principy fakulty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5601" y="2179528"/>
            <a:ext cx="4354186" cy="432148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altLang="cs-CZ" sz="2400" dirty="0">
                <a:solidFill>
                  <a:srgbClr val="45B0E2"/>
                </a:solidFill>
              </a:rPr>
              <a:t>Učíme myslet</a:t>
            </a:r>
          </a:p>
          <a:p>
            <a:pPr marL="0" indent="0">
              <a:buNone/>
            </a:pPr>
            <a:endParaRPr lang="cs-CZ" altLang="cs-CZ" sz="700" dirty="0">
              <a:solidFill>
                <a:srgbClr val="45B0E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300" dirty="0">
                <a:solidFill>
                  <a:schemeClr val="tx1"/>
                </a:solidFill>
              </a:rPr>
              <a:t>Najdi svůj sen</a:t>
            </a:r>
          </a:p>
          <a:p>
            <a:pPr>
              <a:buFont typeface="Arial" panose="020B0604020202020204" pitchFamily="34" charset="0"/>
              <a:buChar char="•"/>
            </a:pPr>
            <a:endParaRPr lang="cs-CZ" altLang="cs-CZ" sz="8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300" dirty="0">
                <a:solidFill>
                  <a:schemeClr val="tx1"/>
                </a:solidFill>
              </a:rPr>
              <a:t>Rozsáhlé oborové spektrum </a:t>
            </a:r>
          </a:p>
          <a:p>
            <a:pPr>
              <a:buFont typeface="Arial" panose="020B0604020202020204" pitchFamily="34" charset="0"/>
              <a:buChar char="•"/>
            </a:pPr>
            <a:endParaRPr lang="cs-CZ" altLang="cs-CZ" sz="8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300" dirty="0">
                <a:solidFill>
                  <a:schemeClr val="tx1"/>
                </a:solidFill>
              </a:rPr>
              <a:t>Partnerské a otevřené prostředí</a:t>
            </a:r>
          </a:p>
          <a:p>
            <a:pPr>
              <a:buFont typeface="Arial" panose="020B0604020202020204" pitchFamily="34" charset="0"/>
              <a:buChar char="•"/>
            </a:pPr>
            <a:endParaRPr lang="cs-CZ" altLang="cs-CZ" sz="8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300" dirty="0">
                <a:solidFill>
                  <a:schemeClr val="tx1"/>
                </a:solidFill>
              </a:rPr>
              <a:t>Rozlehlý kampusu, rodinná atmosféra</a:t>
            </a:r>
          </a:p>
          <a:p>
            <a:pPr>
              <a:buFont typeface="Arial" panose="020B0604020202020204" pitchFamily="34" charset="0"/>
              <a:buChar char="•"/>
            </a:pPr>
            <a:endParaRPr lang="cs-CZ" altLang="cs-CZ" sz="7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300" dirty="0">
                <a:solidFill>
                  <a:schemeClr val="tx1"/>
                </a:solidFill>
              </a:rPr>
              <a:t>Mobilita a vědecký výkon</a:t>
            </a:r>
          </a:p>
          <a:p>
            <a:pPr marL="0" indent="0">
              <a:buNone/>
            </a:pPr>
            <a:endParaRPr lang="cs-CZ" altLang="cs-CZ" sz="7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300" dirty="0">
                <a:solidFill>
                  <a:schemeClr val="tx1"/>
                </a:solidFill>
              </a:rPr>
              <a:t>Uživatelsky přívětivé prostředí</a:t>
            </a:r>
          </a:p>
          <a:p>
            <a:pPr>
              <a:buFont typeface="Arial" panose="020B0604020202020204" pitchFamily="34" charset="0"/>
              <a:buChar char="•"/>
            </a:pPr>
            <a:endParaRPr lang="cs-CZ" altLang="cs-CZ" sz="7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300" dirty="0">
                <a:solidFill>
                  <a:schemeClr val="tx1"/>
                </a:solidFill>
              </a:rPr>
              <a:t>Spojení s fungováním města</a:t>
            </a:r>
          </a:p>
          <a:p>
            <a:pPr>
              <a:buFont typeface="Arial" panose="020B0604020202020204" pitchFamily="34" charset="0"/>
              <a:buChar char="•"/>
            </a:pPr>
            <a:endParaRPr lang="cs-CZ" altLang="cs-CZ" sz="7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schemeClr val="tx1"/>
                </a:solidFill>
              </a:rPr>
              <a:t>Uplatnitelnost na trhu práce</a:t>
            </a:r>
          </a:p>
        </p:txBody>
      </p:sp>
      <p:pic>
        <p:nvPicPr>
          <p:cNvPr id="5" name="Obrázek 4" descr="Obsah obrázku budova, venku, odraz, voda&#10;&#10;Popis byl vytvořen automaticky">
            <a:extLst>
              <a:ext uri="{FF2B5EF4-FFF2-40B4-BE49-F238E27FC236}">
                <a16:creationId xmlns:a16="http://schemas.microsoft.com/office/drawing/2014/main" id="{9ED3F801-3011-64A5-B267-3B2DB9FDF2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5" r="4669"/>
          <a:stretch/>
        </p:blipFill>
        <p:spPr>
          <a:xfrm>
            <a:off x="4883225" y="0"/>
            <a:ext cx="4143375" cy="684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481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391116C-497F-7779-DC96-491155614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359877"/>
            <a:ext cx="7560000" cy="1299949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>
                <a:solidFill>
                  <a:srgbClr val="45B0E2"/>
                </a:solidFill>
              </a:rPr>
              <a:t>Studium</a:t>
            </a:r>
            <a:br>
              <a:rPr lang="cs-CZ" dirty="0"/>
            </a:br>
            <a:br>
              <a:rPr lang="cs-CZ" dirty="0"/>
            </a:br>
            <a:r>
              <a:rPr lang="cs-CZ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Mnoho kombinací humanitních, sociálních, filologických</a:t>
            </a:r>
            <a:br>
              <a:rPr lang="cs-CZ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uměnovědných programů</a:t>
            </a:r>
            <a:br>
              <a:rPr lang="cs-CZ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sz="2000" dirty="0"/>
          </a:p>
        </p:txBody>
      </p:sp>
      <p:grpSp>
        <p:nvGrpSpPr>
          <p:cNvPr id="5" name="Skupina 4"/>
          <p:cNvGrpSpPr/>
          <p:nvPr/>
        </p:nvGrpSpPr>
        <p:grpSpPr>
          <a:xfrm>
            <a:off x="807922" y="3036276"/>
            <a:ext cx="7556432" cy="3622432"/>
            <a:chOff x="-447" y="1085269"/>
            <a:chExt cx="5639247" cy="2437752"/>
          </a:xfrm>
        </p:grpSpPr>
        <p:sp>
          <p:nvSpPr>
            <p:cNvPr id="6" name="Rovnoramenný trojúhelník 5"/>
            <p:cNvSpPr/>
            <p:nvPr/>
          </p:nvSpPr>
          <p:spPr>
            <a:xfrm>
              <a:off x="1" y="1143000"/>
              <a:ext cx="2388685" cy="2276475"/>
            </a:xfrm>
            <a:prstGeom prst="triangle">
              <a:avLst>
                <a:gd name="adj" fmla="val 4965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7" name="Levá složená závorka 6"/>
            <p:cNvSpPr/>
            <p:nvPr/>
          </p:nvSpPr>
          <p:spPr>
            <a:xfrm>
              <a:off x="2876550" y="1085269"/>
              <a:ext cx="352425" cy="2334206"/>
            </a:xfrm>
            <a:prstGeom prst="leftBrac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>
                <a:solidFill>
                  <a:srgbClr val="45B0E2"/>
                </a:solidFill>
              </a:endParaRPr>
            </a:p>
          </p:txBody>
        </p:sp>
        <p:sp>
          <p:nvSpPr>
            <p:cNvPr id="8" name="Textové pole 2"/>
            <p:cNvSpPr txBox="1">
              <a:spLocks noChangeArrowheads="1"/>
            </p:cNvSpPr>
            <p:nvPr/>
          </p:nvSpPr>
          <p:spPr bwMode="auto">
            <a:xfrm>
              <a:off x="3390900" y="1246546"/>
              <a:ext cx="2247900" cy="22764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Česky a anglicky</a:t>
              </a:r>
              <a:br>
                <a:rPr lang="cs-CZ" sz="1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lang="cs-CZ" sz="1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akreditované programy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Studijní programy prezenčního</a:t>
              </a:r>
              <a:br>
                <a:rPr lang="cs-CZ" sz="1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lang="cs-CZ" sz="1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  kombinovaného studia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Studium jednoho programu /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kombinace dvou programů, </a:t>
              </a:r>
              <a:br>
                <a:rPr lang="cs-CZ" sz="1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lang="cs-CZ" sz="1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tzv. sdružené studium</a:t>
              </a:r>
            </a:p>
          </p:txBody>
        </p:sp>
        <p:sp>
          <p:nvSpPr>
            <p:cNvPr id="9" name="Textové pole 2"/>
            <p:cNvSpPr txBox="1">
              <a:spLocks noChangeArrowheads="1"/>
            </p:cNvSpPr>
            <p:nvPr/>
          </p:nvSpPr>
          <p:spPr bwMode="auto">
            <a:xfrm>
              <a:off x="-447" y="1488463"/>
              <a:ext cx="1242033" cy="409462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>
              <a:noAutofit/>
            </a:bodyPr>
            <a:lstStyle/>
            <a:p>
              <a:pPr algn="ctr">
                <a:lnSpc>
                  <a:spcPct val="107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cs-CZ" sz="18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Ph.D.</a:t>
              </a:r>
              <a:br>
                <a:rPr lang="cs-CZ" sz="18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cs-CZ" sz="18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4 roky</a:t>
              </a:r>
              <a:endPara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ové pole 2"/>
            <p:cNvSpPr txBox="1">
              <a:spLocks noChangeArrowheads="1"/>
            </p:cNvSpPr>
            <p:nvPr/>
          </p:nvSpPr>
          <p:spPr bwMode="auto">
            <a:xfrm>
              <a:off x="1" y="2083662"/>
              <a:ext cx="1373264" cy="479646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>
              <a:noAutofit/>
            </a:bodyPr>
            <a:lstStyle/>
            <a:p>
              <a:pPr algn="ctr">
                <a:lnSpc>
                  <a:spcPct val="107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cs-CZ" sz="18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navazující Mgr.</a:t>
              </a:r>
              <a:br>
                <a:rPr lang="cs-CZ" sz="18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cs-CZ" sz="18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 roky</a:t>
              </a:r>
              <a:endPara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ové pole 2"/>
            <p:cNvSpPr txBox="1">
              <a:spLocks noChangeArrowheads="1"/>
            </p:cNvSpPr>
            <p:nvPr/>
          </p:nvSpPr>
          <p:spPr bwMode="auto">
            <a:xfrm>
              <a:off x="1" y="2855325"/>
              <a:ext cx="1373264" cy="479648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>
              <a:noAutofit/>
            </a:bodyPr>
            <a:lstStyle/>
            <a:p>
              <a:pPr algn="ctr">
                <a:lnSpc>
                  <a:spcPct val="107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cs-CZ" sz="18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Bc.</a:t>
              </a:r>
              <a:br>
                <a:rPr lang="cs-CZ" sz="18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cs-CZ" sz="18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 roky</a:t>
              </a:r>
              <a:endPara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6418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400" dirty="0">
                <a:solidFill>
                  <a:srgbClr val="45B0E2"/>
                </a:solidFill>
              </a:rPr>
              <a:t>Studium v zahraničí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2257425"/>
            <a:ext cx="7636600" cy="408622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altLang="cs-CZ" sz="1800" b="1" dirty="0">
                <a:solidFill>
                  <a:schemeClr val="tx1"/>
                </a:solidFill>
              </a:rPr>
              <a:t>ERASMUS</a:t>
            </a:r>
            <a:r>
              <a:rPr lang="cs-CZ" altLang="cs-CZ" sz="1800" dirty="0">
                <a:solidFill>
                  <a:schemeClr val="tx1"/>
                </a:solidFill>
              </a:rPr>
              <a:t> (Evropa)</a:t>
            </a:r>
          </a:p>
          <a:p>
            <a:pPr>
              <a:buFont typeface="Arial" panose="020B0604020202020204" pitchFamily="34" charset="0"/>
              <a:buChar char="•"/>
            </a:pPr>
            <a:endParaRPr lang="cs-CZ" altLang="cs-CZ" sz="5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1800" b="1" dirty="0">
                <a:solidFill>
                  <a:schemeClr val="tx1"/>
                </a:solidFill>
              </a:rPr>
              <a:t>ERASMUS</a:t>
            </a:r>
            <a:r>
              <a:rPr lang="cs-CZ" altLang="cs-CZ" sz="1800" dirty="0">
                <a:solidFill>
                  <a:schemeClr val="tx1"/>
                </a:solidFill>
              </a:rPr>
              <a:t> </a:t>
            </a:r>
            <a:r>
              <a:rPr lang="cs-CZ" altLang="cs-CZ" sz="1800" b="1" dirty="0">
                <a:solidFill>
                  <a:schemeClr val="tx1"/>
                </a:solidFill>
              </a:rPr>
              <a:t>MUNDUS </a:t>
            </a:r>
            <a:r>
              <a:rPr lang="cs-CZ" altLang="cs-CZ" sz="1800" dirty="0">
                <a:solidFill>
                  <a:schemeClr val="tx1"/>
                </a:solidFill>
              </a:rPr>
              <a:t>(celý svět) </a:t>
            </a:r>
          </a:p>
          <a:p>
            <a:pPr>
              <a:buFont typeface="Arial" panose="020B0604020202020204" pitchFamily="34" charset="0"/>
              <a:buChar char="•"/>
            </a:pPr>
            <a:endParaRPr lang="cs-CZ" altLang="cs-CZ" sz="5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1800" b="1" dirty="0">
                <a:solidFill>
                  <a:schemeClr val="tx1"/>
                </a:solidFill>
              </a:rPr>
              <a:t>CEEPUS</a:t>
            </a:r>
            <a:r>
              <a:rPr lang="cs-CZ" altLang="cs-CZ" sz="1800" dirty="0">
                <a:solidFill>
                  <a:schemeClr val="tx1"/>
                </a:solidFill>
              </a:rPr>
              <a:t> (střední Evropa)</a:t>
            </a:r>
          </a:p>
          <a:p>
            <a:pPr>
              <a:buFont typeface="Arial" panose="020B0604020202020204" pitchFamily="34" charset="0"/>
              <a:buChar char="•"/>
            </a:pPr>
            <a:endParaRPr lang="cs-CZ" altLang="cs-CZ" sz="5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1800" b="1" dirty="0">
                <a:solidFill>
                  <a:schemeClr val="tx1"/>
                </a:solidFill>
              </a:rPr>
              <a:t>Vlastní </a:t>
            </a:r>
            <a:r>
              <a:rPr lang="cs-CZ" altLang="cs-CZ" sz="1800" b="1" dirty="0" err="1">
                <a:solidFill>
                  <a:schemeClr val="tx1"/>
                </a:solidFill>
              </a:rPr>
              <a:t>mobilitní</a:t>
            </a:r>
            <a:r>
              <a:rPr lang="cs-CZ" altLang="cs-CZ" sz="1800" b="1" dirty="0">
                <a:solidFill>
                  <a:schemeClr val="tx1"/>
                </a:solidFill>
              </a:rPr>
              <a:t> programy FF UP</a:t>
            </a:r>
            <a:r>
              <a:rPr lang="cs-CZ" altLang="cs-CZ" sz="1800" dirty="0">
                <a:solidFill>
                  <a:schemeClr val="tx1"/>
                </a:solidFill>
              </a:rPr>
              <a:t> (celý svět)</a:t>
            </a:r>
          </a:p>
          <a:p>
            <a:pPr>
              <a:buFont typeface="Arial" panose="020B0604020202020204" pitchFamily="34" charset="0"/>
              <a:buChar char="•"/>
            </a:pPr>
            <a:endParaRPr lang="cs-CZ" altLang="cs-CZ" sz="5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1800" dirty="0">
                <a:solidFill>
                  <a:schemeClr val="tx1"/>
                </a:solidFill>
              </a:rPr>
              <a:t>Další akademické agentury a programy </a:t>
            </a:r>
            <a:r>
              <a:rPr lang="cs-CZ" altLang="cs-CZ" sz="1800" b="1" dirty="0">
                <a:solidFill>
                  <a:schemeClr val="tx1"/>
                </a:solidFill>
              </a:rPr>
              <a:t> (AIA, DAAD, </a:t>
            </a:r>
            <a:r>
              <a:rPr lang="cs-CZ" altLang="cs-CZ" sz="1800" b="1" dirty="0" err="1">
                <a:solidFill>
                  <a:schemeClr val="tx1"/>
                </a:solidFill>
              </a:rPr>
              <a:t>Aktion</a:t>
            </a:r>
            <a:r>
              <a:rPr lang="cs-CZ" altLang="cs-CZ" sz="1800" b="1" dirty="0">
                <a:solidFill>
                  <a:schemeClr val="tx1"/>
                </a:solidFill>
              </a:rPr>
              <a:t>, </a:t>
            </a:r>
            <a:br>
              <a:rPr lang="cs-CZ" altLang="cs-CZ" sz="1800" b="1" dirty="0">
                <a:solidFill>
                  <a:schemeClr val="tx1"/>
                </a:solidFill>
              </a:rPr>
            </a:br>
            <a:r>
              <a:rPr lang="cs-CZ" altLang="cs-CZ" sz="1800" b="1" dirty="0" err="1">
                <a:solidFill>
                  <a:schemeClr val="tx1"/>
                </a:solidFill>
              </a:rPr>
              <a:t>Merrill</a:t>
            </a:r>
            <a:r>
              <a:rPr lang="cs-CZ" altLang="cs-CZ" sz="1800" b="1" dirty="0">
                <a:solidFill>
                  <a:schemeClr val="tx1"/>
                </a:solidFill>
              </a:rPr>
              <a:t>, atd.)</a:t>
            </a:r>
            <a:endParaRPr lang="cs-CZ" sz="18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18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cs-CZ" sz="1800" b="1" i="0" u="none" strike="noStrike" dirty="0">
                <a:solidFill>
                  <a:srgbClr val="45B0E2"/>
                </a:solidFill>
                <a:effectLst/>
              </a:rPr>
              <a:t>ERASMUS: 19 kateder FF UP / 27 zemí EU / 206 univerzit  / 414 smluv / 957 míst pro výjezdy studentů / na celkem 5575 měsíců</a:t>
            </a:r>
            <a:endParaRPr lang="cs-CZ" sz="1800" dirty="0">
              <a:solidFill>
                <a:srgbClr val="45B0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174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605712"/>
            <a:ext cx="3660615" cy="480263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rgbClr val="45B0E2"/>
                </a:solidFill>
              </a:rPr>
              <a:t>Studentský život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2250831"/>
            <a:ext cx="3779769" cy="439671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altLang="cs-CZ" sz="1800" dirty="0">
                <a:solidFill>
                  <a:schemeClr val="tx1"/>
                </a:solidFill>
              </a:rPr>
              <a:t>AFO, PAF, Divadelní Flóra, </a:t>
            </a:r>
            <a:r>
              <a:rPr lang="cs-CZ" altLang="cs-CZ" sz="1800" dirty="0" err="1">
                <a:solidFill>
                  <a:schemeClr val="tx1"/>
                </a:solidFill>
              </a:rPr>
              <a:t>Pastiche</a:t>
            </a:r>
            <a:r>
              <a:rPr lang="cs-CZ" altLang="cs-CZ" sz="1800" dirty="0">
                <a:solidFill>
                  <a:schemeClr val="tx1"/>
                </a:solidFill>
              </a:rPr>
              <a:t> </a:t>
            </a:r>
            <a:r>
              <a:rPr lang="cs-CZ" altLang="cs-CZ" sz="1800" dirty="0" err="1">
                <a:solidFill>
                  <a:schemeClr val="tx1"/>
                </a:solidFill>
              </a:rPr>
              <a:t>filmz</a:t>
            </a:r>
            <a:r>
              <a:rPr lang="cs-CZ" altLang="cs-CZ" sz="1800" dirty="0">
                <a:solidFill>
                  <a:schemeClr val="tx1"/>
                </a:solidFill>
              </a:rPr>
              <a:t>, Majáles</a:t>
            </a:r>
          </a:p>
          <a:p>
            <a:pPr>
              <a:buFont typeface="Arial" panose="020B0604020202020204" pitchFamily="34" charset="0"/>
              <a:buChar char="•"/>
            </a:pPr>
            <a:endParaRPr lang="cs-CZ" altLang="cs-CZ" sz="5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1800" dirty="0">
                <a:solidFill>
                  <a:schemeClr val="tx1"/>
                </a:solidFill>
              </a:rPr>
              <a:t>Studentské konference </a:t>
            </a:r>
          </a:p>
          <a:p>
            <a:pPr>
              <a:buFont typeface="Arial" panose="020B0604020202020204" pitchFamily="34" charset="0"/>
              <a:buChar char="•"/>
            </a:pPr>
            <a:endParaRPr lang="cs-CZ" altLang="cs-CZ" sz="5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1800" dirty="0">
                <a:solidFill>
                  <a:schemeClr val="tx1"/>
                </a:solidFill>
              </a:rPr>
              <a:t>Kolejní zázemí</a:t>
            </a:r>
          </a:p>
          <a:p>
            <a:pPr>
              <a:buFont typeface="Arial" panose="020B0604020202020204" pitchFamily="34" charset="0"/>
              <a:buChar char="•"/>
            </a:pPr>
            <a:endParaRPr lang="cs-CZ" altLang="cs-CZ" sz="5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1800" dirty="0">
                <a:solidFill>
                  <a:schemeClr val="tx1"/>
                </a:solidFill>
              </a:rPr>
              <a:t>S-klub, 15 Minut, </a:t>
            </a:r>
            <a:r>
              <a:rPr lang="cs-CZ" altLang="cs-CZ" sz="1800" dirty="0" err="1">
                <a:solidFill>
                  <a:schemeClr val="tx1"/>
                </a:solidFill>
              </a:rPr>
              <a:t>Vertigo</a:t>
            </a:r>
            <a:endParaRPr lang="cs-CZ" altLang="cs-CZ" sz="18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altLang="cs-CZ" sz="5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1800" dirty="0">
                <a:solidFill>
                  <a:schemeClr val="tx1"/>
                </a:solidFill>
              </a:rPr>
              <a:t>3 multikina, </a:t>
            </a:r>
            <a:r>
              <a:rPr lang="cs-CZ" altLang="cs-CZ" sz="1800" dirty="0" err="1">
                <a:solidFill>
                  <a:schemeClr val="tx1"/>
                </a:solidFill>
              </a:rPr>
              <a:t>jednosálová</a:t>
            </a:r>
            <a:r>
              <a:rPr lang="cs-CZ" altLang="cs-CZ" sz="1800" dirty="0">
                <a:solidFill>
                  <a:schemeClr val="tx1"/>
                </a:solidFill>
              </a:rPr>
              <a:t> kina, Divadlo </a:t>
            </a:r>
            <a:r>
              <a:rPr lang="cs-CZ" altLang="cs-CZ" sz="1800" dirty="0" err="1">
                <a:solidFill>
                  <a:schemeClr val="tx1"/>
                </a:solidFill>
              </a:rPr>
              <a:t>Tramtarie</a:t>
            </a:r>
            <a:r>
              <a:rPr lang="cs-CZ" altLang="cs-CZ" sz="1800" dirty="0">
                <a:solidFill>
                  <a:schemeClr val="tx1"/>
                </a:solidFill>
              </a:rPr>
              <a:t>, Divadlo na Cucky, Moravské divadlo</a:t>
            </a:r>
          </a:p>
          <a:p>
            <a:pPr>
              <a:buFont typeface="Arial" panose="020B0604020202020204" pitchFamily="34" charset="0"/>
              <a:buChar char="•"/>
            </a:pPr>
            <a:endParaRPr lang="cs-CZ" altLang="cs-CZ" sz="5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1800" dirty="0">
                <a:solidFill>
                  <a:schemeClr val="tx1"/>
                </a:solidFill>
              </a:rPr>
              <a:t>25 studentských organizací</a:t>
            </a:r>
          </a:p>
        </p:txBody>
      </p:sp>
      <p:pic>
        <p:nvPicPr>
          <p:cNvPr id="5" name="Obrázek 4" descr="Obsah obrázku budova, exteriér, země, osoba&#10;&#10;Popis byl vytvořen automaticky">
            <a:extLst>
              <a:ext uri="{FF2B5EF4-FFF2-40B4-BE49-F238E27FC236}">
                <a16:creationId xmlns:a16="http://schemas.microsoft.com/office/drawing/2014/main" id="{03562619-A764-B9E7-9F62-1B15005CFF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924" y="0"/>
            <a:ext cx="4560359" cy="684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647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E57705-C81C-2163-2280-D5A6E380D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308" y="2374843"/>
            <a:ext cx="3947830" cy="254005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45B0E2"/>
                </a:solidFill>
              </a:rPr>
              <a:t>Ombudsman </a:t>
            </a:r>
            <a:br>
              <a:rPr lang="cs-CZ" sz="2800" b="1" dirty="0">
                <a:solidFill>
                  <a:srgbClr val="45B0E2"/>
                </a:solidFill>
              </a:rPr>
            </a:br>
            <a:r>
              <a:rPr lang="cs-CZ" sz="2800" b="1" dirty="0">
                <a:solidFill>
                  <a:srgbClr val="45B0E2"/>
                </a:solidFill>
              </a:rPr>
              <a:t>FF UP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1600" dirty="0">
              <a:solidFill>
                <a:srgbClr val="45B0E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1600" dirty="0">
              <a:solidFill>
                <a:srgbClr val="45B0E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45B0E2"/>
                </a:solidFill>
              </a:rPr>
              <a:t>Principy udržitelného rozvoje UP</a:t>
            </a:r>
          </a:p>
        </p:txBody>
      </p:sp>
      <p:pic>
        <p:nvPicPr>
          <p:cNvPr id="6" name="Obrázek 5" descr="Obsah obrázku venku, obloha, strom, rostlina&#10;&#10;Popis byl vytvořen automaticky">
            <a:extLst>
              <a:ext uri="{FF2B5EF4-FFF2-40B4-BE49-F238E27FC236}">
                <a16:creationId xmlns:a16="http://schemas.microsoft.com/office/drawing/2014/main" id="{23DEAC1D-D531-F859-C965-DDCB2E37A7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9"/>
          <a:stretch/>
        </p:blipFill>
        <p:spPr>
          <a:xfrm>
            <a:off x="4678438" y="0"/>
            <a:ext cx="4321100" cy="684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863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CAED9A-85ED-4B4B-AFE1-C7DBD7A7E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406769"/>
            <a:ext cx="7560000" cy="961311"/>
          </a:xfrm>
        </p:spPr>
        <p:txBody>
          <a:bodyPr>
            <a:normAutofit/>
          </a:bodyPr>
          <a:lstStyle/>
          <a:p>
            <a:pPr algn="ctr"/>
            <a:r>
              <a:rPr lang="cs-CZ" sz="2400" dirty="0">
                <a:solidFill>
                  <a:srgbClr val="45B0E2"/>
                </a:solidFill>
              </a:rPr>
              <a:t>Fakulta v číslech</a:t>
            </a:r>
          </a:p>
        </p:txBody>
      </p:sp>
      <p:graphicFrame>
        <p:nvGraphicFramePr>
          <p:cNvPr id="8" name="Zástupný obsah 7">
            <a:extLst>
              <a:ext uri="{FF2B5EF4-FFF2-40B4-BE49-F238E27FC236}">
                <a16:creationId xmlns:a16="http://schemas.microsoft.com/office/drawing/2014/main" id="{BA25F518-CD4F-FC4B-B3F8-1E1C4C125C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5857492"/>
              </p:ext>
            </p:extLst>
          </p:nvPr>
        </p:nvGraphicFramePr>
        <p:xfrm>
          <a:off x="719769" y="2053003"/>
          <a:ext cx="7560000" cy="4379169"/>
        </p:xfrm>
        <a:graphic>
          <a:graphicData uri="http://schemas.openxmlformats.org/drawingml/2006/table">
            <a:tbl>
              <a:tblPr bandRow="1">
                <a:tableStyleId>{F2DE63D5-997A-4646-A377-4702673A728D}</a:tableStyleId>
              </a:tblPr>
              <a:tblGrid>
                <a:gridCol w="3414678">
                  <a:extLst>
                    <a:ext uri="{9D8B030D-6E8A-4147-A177-3AD203B41FA5}">
                      <a16:colId xmlns:a16="http://schemas.microsoft.com/office/drawing/2014/main" val="1828397912"/>
                    </a:ext>
                  </a:extLst>
                </a:gridCol>
                <a:gridCol w="1537252">
                  <a:extLst>
                    <a:ext uri="{9D8B030D-6E8A-4147-A177-3AD203B41FA5}">
                      <a16:colId xmlns:a16="http://schemas.microsoft.com/office/drawing/2014/main" val="1262922280"/>
                    </a:ext>
                  </a:extLst>
                </a:gridCol>
                <a:gridCol w="1603513">
                  <a:extLst>
                    <a:ext uri="{9D8B030D-6E8A-4147-A177-3AD203B41FA5}">
                      <a16:colId xmlns:a16="http://schemas.microsoft.com/office/drawing/2014/main" val="3251190505"/>
                    </a:ext>
                  </a:extLst>
                </a:gridCol>
                <a:gridCol w="1004557">
                  <a:extLst>
                    <a:ext uri="{9D8B030D-6E8A-4147-A177-3AD203B41FA5}">
                      <a16:colId xmlns:a16="http://schemas.microsoft.com/office/drawing/2014/main" val="2979215511"/>
                    </a:ext>
                  </a:extLst>
                </a:gridCol>
              </a:tblGrid>
              <a:tr h="667440">
                <a:tc>
                  <a:txBody>
                    <a:bodyPr/>
                    <a:lstStyle/>
                    <a:p>
                      <a:r>
                        <a:rPr lang="cs-CZ" sz="1800" b="1" dirty="0">
                          <a:solidFill>
                            <a:srgbClr val="45B0E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Celkový počet studentů</a:t>
                      </a:r>
                      <a:endParaRPr lang="cs-CZ" sz="1800" b="1" dirty="0">
                        <a:solidFill>
                          <a:srgbClr val="45B0E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rgbClr val="45B0E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Prezenční </a:t>
                      </a:r>
                    </a:p>
                    <a:p>
                      <a:pPr algn="ctr"/>
                      <a:r>
                        <a:rPr lang="cs-CZ" sz="1800" b="1" dirty="0">
                          <a:solidFill>
                            <a:srgbClr val="45B0E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</a:t>
                      </a:r>
                      <a:endParaRPr lang="cs-CZ" sz="1800" b="1" dirty="0">
                        <a:solidFill>
                          <a:srgbClr val="45B0E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b="1" dirty="0">
                          <a:solidFill>
                            <a:srgbClr val="45B0E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Kombinovaná forma</a:t>
                      </a:r>
                      <a:endParaRPr lang="cs-CZ" sz="1700" b="1" dirty="0">
                        <a:solidFill>
                          <a:srgbClr val="45B0E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rgbClr val="45B0E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Celkem</a:t>
                      </a:r>
                      <a:endParaRPr lang="cs-CZ" sz="1800" b="1" dirty="0">
                        <a:solidFill>
                          <a:srgbClr val="45B0E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19770866"/>
                  </a:ext>
                </a:extLst>
              </a:tr>
              <a:tr h="415942">
                <a:tc>
                  <a:txBody>
                    <a:bodyPr/>
                    <a:lstStyle/>
                    <a:p>
                      <a:r>
                        <a:rPr lang="cs-CZ" sz="1800" b="1" dirty="0">
                          <a:solidFill>
                            <a:srgbClr val="45B0E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Bakalářské studium</a:t>
                      </a:r>
                      <a:endParaRPr lang="cs-CZ" sz="1800" b="1" dirty="0">
                        <a:solidFill>
                          <a:srgbClr val="45B0E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3504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573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4077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28116673"/>
                  </a:ext>
                </a:extLst>
              </a:tr>
              <a:tr h="415942">
                <a:tc>
                  <a:txBody>
                    <a:bodyPr/>
                    <a:lstStyle/>
                    <a:p>
                      <a:r>
                        <a:rPr lang="cs-CZ" sz="1800" b="1" dirty="0">
                          <a:solidFill>
                            <a:srgbClr val="45B0E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Navazující magisterské studium</a:t>
                      </a:r>
                      <a:endParaRPr lang="cs-CZ" sz="1800" b="1" dirty="0">
                        <a:solidFill>
                          <a:srgbClr val="45B0E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978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347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1325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74498060"/>
                  </a:ext>
                </a:extLst>
              </a:tr>
              <a:tr h="415942">
                <a:tc>
                  <a:txBody>
                    <a:bodyPr/>
                    <a:lstStyle/>
                    <a:p>
                      <a:r>
                        <a:rPr lang="cs-CZ" sz="1800" b="1" dirty="0">
                          <a:solidFill>
                            <a:srgbClr val="45B0E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Doktorské studium</a:t>
                      </a:r>
                      <a:endParaRPr lang="cs-CZ" sz="1800" b="1" dirty="0">
                        <a:solidFill>
                          <a:srgbClr val="45B0E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239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276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12347325"/>
                  </a:ext>
                </a:extLst>
              </a:tr>
              <a:tr h="415942">
                <a:tc>
                  <a:txBody>
                    <a:bodyPr/>
                    <a:lstStyle/>
                    <a:p>
                      <a:r>
                        <a:rPr lang="cs-CZ" sz="1800" dirty="0">
                          <a:solidFill>
                            <a:srgbClr val="45B0E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800" dirty="0">
                        <a:solidFill>
                          <a:srgbClr val="45B0E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5678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11210997"/>
                  </a:ext>
                </a:extLst>
              </a:tr>
              <a:tr h="831881">
                <a:tc>
                  <a:txBody>
                    <a:bodyPr/>
                    <a:lstStyle/>
                    <a:p>
                      <a:r>
                        <a:rPr lang="cs-CZ" sz="1800" b="1" dirty="0">
                          <a:solidFill>
                            <a:srgbClr val="45B0E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Zapsaní studenti do studia</a:t>
                      </a:r>
                    </a:p>
                    <a:p>
                      <a:r>
                        <a:rPr lang="cs-CZ" sz="1800" b="1" dirty="0">
                          <a:solidFill>
                            <a:srgbClr val="45B0E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 rok 2023/2024</a:t>
                      </a:r>
                      <a:endParaRPr lang="cs-CZ" sz="1800" b="1" dirty="0">
                        <a:solidFill>
                          <a:srgbClr val="45B0E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1599 z 6748 přihlášených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325 z 1543 přihlášených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92751196"/>
                  </a:ext>
                </a:extLst>
              </a:tr>
              <a:tr h="667440">
                <a:tc>
                  <a:txBody>
                    <a:bodyPr/>
                    <a:lstStyle/>
                    <a:p>
                      <a:pPr marL="0" marR="0" lvl="0" indent="0" algn="l" defTabSz="8999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dirty="0">
                          <a:solidFill>
                            <a:srgbClr val="45B0E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Počet podaných přihlášek do studia pro rok 2023/2024</a:t>
                      </a:r>
                      <a:endParaRPr lang="cs-CZ" sz="1800" b="1" dirty="0">
                        <a:solidFill>
                          <a:srgbClr val="45B0E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8291 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35736264"/>
                  </a:ext>
                </a:extLst>
              </a:tr>
              <a:tr h="415942">
                <a:tc>
                  <a:txBody>
                    <a:bodyPr/>
                    <a:lstStyle/>
                    <a:p>
                      <a:r>
                        <a:rPr lang="cs-CZ" sz="1800" b="1" dirty="0">
                          <a:solidFill>
                            <a:srgbClr val="45B0E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Počet vyučujících</a:t>
                      </a:r>
                      <a:endParaRPr lang="cs-CZ" sz="1800" b="1" dirty="0">
                        <a:solidFill>
                          <a:srgbClr val="45B0E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295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796078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1696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406769"/>
            <a:ext cx="3894863" cy="568447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rgbClr val="45B0E2"/>
                </a:solidFill>
              </a:rPr>
              <a:t>Bakalářské studium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2157046"/>
            <a:ext cx="4414708" cy="450166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</a:rPr>
              <a:t>Příprava k výkonu povolání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9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</a:rPr>
              <a:t>Studium jednoho programu nebo kombinace dvou studijních programů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9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</a:rPr>
              <a:t>Příprava ke studiu navazujícího magisterského studia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9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</a:rPr>
              <a:t>Doba studia – 3 roky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9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</a:rPr>
              <a:t>SZZK a obhajoba BP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9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</a:rPr>
              <a:t>„Bc.“ před jménem</a:t>
            </a:r>
          </a:p>
        </p:txBody>
      </p:sp>
      <p:pic>
        <p:nvPicPr>
          <p:cNvPr id="5" name="Obrázek 4" descr="Obsah obrázku oblečení, osoba, úsměv, žena&#10;&#10;Popis byl vytvořen automaticky">
            <a:extLst>
              <a:ext uri="{FF2B5EF4-FFF2-40B4-BE49-F238E27FC236}">
                <a16:creationId xmlns:a16="http://schemas.microsoft.com/office/drawing/2014/main" id="{F8320D13-5460-10A8-CA9D-E2F59553AD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6" r="5181"/>
          <a:stretch/>
        </p:blipFill>
        <p:spPr>
          <a:xfrm>
            <a:off x="4999038" y="0"/>
            <a:ext cx="4000500" cy="684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4865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4&quot;&gt;&lt;property id=&quot;20148&quot; value=&quot;5&quot;/&gt;&lt;property id=&quot;20300&quot; value=&quot;Slide 1 - &amp;quot;Filozofická fakulta Univerzity Palackého  v Olomouci&amp;quot;&quot;/&gt;&lt;property id=&quot;20307&quot; value=&quot;260&quot;/&gt;&lt;/object&gt;&lt;object type=&quot;3&quot; unique_id=&quot;10006&quot;&gt;&lt;property id=&quot;20148&quot; value=&quot;5&quot;/&gt;&lt;property id=&quot;20300&quot; value=&quot;Slide 2 - &amp;quot;Filozofická fakulta Univerzity Palackého v Olomouci&amp;quot;&quot;/&gt;&lt;property id=&quot;20307&quot; value=&quot;256&quot;/&gt;&lt;/object&gt;&lt;object type=&quot;3&quot; unique_id=&quot;10007&quot;&gt;&lt;property id=&quot;20148&quot; value=&quot;5&quot;/&gt;&lt;property id=&quot;20300&quot; value=&quot;Slide 3 - &amp;quot;Fakulta v číslech&amp;quot;&quot;/&gt;&lt;property id=&quot;20307&quot; value=&quot;259&quot;/&gt;&lt;/object&gt;&lt;object type=&quot;3&quot; unique_id=&quot;10008&quot;&gt;&lt;property id=&quot;20148&quot; value=&quot;5&quot;/&gt;&lt;property id=&quot;20300&quot; value=&quot;Slide 4 - &amp;quot;Principy fakulty&amp;quot;&quot;/&gt;&lt;property id=&quot;20307&quot; value=&quot;261&quot;/&gt;&lt;/object&gt;&lt;object type=&quot;3&quot; unique_id=&quot;10009&quot;&gt;&lt;property id=&quot;20148&quot; value=&quot;5&quot;/&gt;&lt;property id=&quot;20300&quot; value=&quot;Slide 5 - &amp;quot;Studentský život&amp;quot;&quot;/&gt;&lt;property id=&quot;20307&quot; value=&quot;262&quot;/&gt;&lt;/object&gt;&lt;object type=&quot;3&quot; unique_id=&quot;10011&quot;&gt;&lt;property id=&quot;20148&quot; value=&quot;5&quot;/&gt;&lt;property id=&quot;20300&quot; value=&quot;Slide 21 - &amp;quot;A KDE SE MŮŽETE O FF UP VÍCE DOZVĚDĚT?&amp;quot;&quot;/&gt;&lt;property id=&quot;20307&quot; value=&quot;264&quot;/&gt;&lt;/object&gt;&lt;object type=&quot;3&quot; unique_id=&quot;10012&quot;&gt;&lt;property id=&quot;20148&quot; value=&quot;5&quot;/&gt;&lt;property id=&quot;20300&quot; value=&quot;Slide 7 - &amp;quot;Studium v zahraničí&amp;quot;&quot;/&gt;&lt;property id=&quot;20307&quot; value=&quot;265&quot;/&gt;&lt;/object&gt;&lt;object type=&quot;3&quot; unique_id=&quot;10016&quot;&gt;&lt;property id=&quot;20148&quot; value=&quot;5&quot;/&gt;&lt;property id=&quot;20300&quot; value=&quot;Slide 6 - &amp;quot;Studium &amp;quot;&quot;/&gt;&lt;property id=&quot;20307&quot; value=&quot;269&quot;/&gt;&lt;/object&gt;&lt;object type=&quot;3&quot; unique_id=&quot;10019&quot;&gt;&lt;property id=&quot;20148&quot; value=&quot;5&quot;/&gt;&lt;property id=&quot;20300&quot; value=&quot;Slide 8 - &amp;quot;Bakalářské studium&amp;quot;&quot;/&gt;&lt;property id=&quot;20307&quot; value=&quot;272&quot;/&gt;&lt;/object&gt;&lt;object type=&quot;3&quot; unique_id=&quot;10025&quot;&gt;&lt;property id=&quot;20148&quot; value=&quot;5&quot;/&gt;&lt;property id=&quot;20300&quot; value=&quot;Slide 9 - &amp;quot;Navazující magisterské studium&amp;quot;&quot;/&gt;&lt;property id=&quot;20307&quot; value=&quot;278&quot;/&gt;&lt;/object&gt;&lt;object type=&quot;3&quot; unique_id=&quot;10027&quot;&gt;&lt;property id=&quot;20148&quot; value=&quot;5&quot;/&gt;&lt;property id=&quot;20300&quot; value=&quot;Slide 10 - &amp;quot;Studijní obory kombinovaného studia&amp;quot;&quot;/&gt;&lt;property id=&quot;20307&quot; value=&quot;280&quot;/&gt;&lt;/object&gt;&lt;object type=&quot;3&quot; unique_id=&quot;10033&quot;&gt;&lt;property id=&quot;20148&quot; value=&quot;5&quot;/&gt;&lt;property id=&quot;20300&quot; value=&quot;Slide 11 - &amp;quot;Přijímací řízení - Přihláška&amp;quot;&quot;/&gt;&lt;property id=&quot;20307&quot; value=&quot;285&quot;/&gt;&lt;/object&gt;&lt;object type=&quot;3&quot; unique_id=&quot;10034&quot;&gt;&lt;property id=&quot;20148&quot; value=&quot;5&quot;/&gt;&lt;property id=&quot;20300&quot; value=&quot;Slide 12 - &amp;quot;Přihlášky&amp;quot;&quot;/&gt;&lt;property id=&quot;20307&quot; value=&quot;286&quot;/&gt;&lt;/object&gt;&lt;object type=&quot;3&quot; unique_id=&quot;10035&quot;&gt;&lt;property id=&quot;20148&quot; value=&quot;5&quot;/&gt;&lt;property id=&quot;20300&quot; value=&quot;Slide 17 - &amp;quot;Adresa&amp;quot;&quot;/&gt;&lt;property id=&quot;20307&quot; value=&quot;287&quot;/&gt;&lt;/object&gt;&lt;object type=&quot;3&quot; unique_id=&quot;10038&quot;&gt;&lt;property id=&quot;20148&quot; value=&quot;5&quot;/&gt;&lt;property id=&quot;20300&quot; value=&quot;Slide 13 - &amp;quot;Přijímací zkoušky na FF UP  Bakalářské studium&amp;quot;&quot;/&gt;&lt;property id=&quot;20307&quot; value=&quot;290&quot;/&gt;&lt;/object&gt;&lt;object type=&quot;3&quot; unique_id=&quot;10039&quot;&gt;&lt;property id=&quot;20148&quot; value=&quot;5&quot;/&gt;&lt;property id=&quot;20300&quot; value=&quot;Slide 15 - &amp;quot;Přijímací zkoušky na FF UP Navazující magisterské studium&amp;quot;&quot;/&gt;&lt;property id=&quot;20307&quot; value=&quot;291&quot;/&gt;&lt;/object&gt;&lt;object type=&quot;3&quot; unique_id=&quot;10040&quot;&gt;&lt;property id=&quot;20148&quot; value=&quot;5&quot;/&gt;&lt;property id=&quot;20300&quot; value=&quot;Slide 16 - &amp;quot;Přijímací zkoušky na FF UP&amp;quot;&quot;/&gt;&lt;property id=&quot;20307&quot; value=&quot;292&quot;/&gt;&lt;/object&gt;&lt;object type=&quot;3&quot; unique_id=&quot;10043&quot;&gt;&lt;property id=&quot;20148&quot; value=&quot;5&quot;/&gt;&lt;property id=&quot;20300&quot; value=&quot;Slide 23&quot;/&gt;&lt;property id=&quot;20307&quot; value=&quot;296&quot;/&gt;&lt;/object&gt;&lt;object type=&quot;3&quot; unique_id=&quot;10216&quot;&gt;&lt;property id=&quot;20148&quot; value=&quot;5&quot;/&gt;&lt;property id=&quot;20300&quot; value=&quot;Slide 24 - &amp;quot;DĚKUJEME ZA POZORNOST  A PŘEJEME ŠŤASTNOU VOLBU &amp;quot;&quot;/&gt;&lt;property id=&quot;20307&quot; value=&quot;297&quot;/&gt;&lt;/object&gt;&lt;object type=&quot;3&quot; unique_id=&quot;10347&quot;&gt;&lt;property id=&quot;20148&quot; value=&quot;5&quot;/&gt;&lt;property id=&quot;20300&quot; value=&quot;Slide 18 - &amp;quot;Přípravné kurzy&amp;quot;&quot;/&gt;&lt;property id=&quot;20307&quot; value=&quot;298&quot;/&gt;&lt;/object&gt;&lt;object type=&quot;3&quot; unique_id=&quot;10349&quot;&gt;&lt;property id=&quot;20148&quot; value=&quot;5&quot;/&gt;&lt;property id=&quot;20300&quot; value=&quot;Slide 14 - &amp;quot;„SPF nanečisto“&amp;quot;&quot;/&gt;&lt;property id=&quot;20307&quot; value=&quot;300&quot;/&gt;&lt;/object&gt;&lt;object type=&quot;3&quot; unique_id=&quot;10353&quot;&gt;&lt;property id=&quot;20148&quot; value=&quot;5&quot;/&gt;&lt;property id=&quot;20300&quot; value=&quot;Slide 19&quot;/&gt;&lt;property id=&quot;20307&quot; value=&quot;304&quot;/&gt;&lt;/object&gt;&lt;object type=&quot;3&quot; unique_id=&quot;10354&quot;&gt;&lt;property id=&quot;20148&quot; value=&quot;5&quot;/&gt;&lt;property id=&quot;20300&quot; value=&quot;Slide 25&quot;/&gt;&lt;property id=&quot;20307&quot; value=&quot;301&quot;/&gt;&lt;/object&gt;&lt;object type=&quot;3&quot; unique_id=&quot;10356&quot;&gt;&lt;property id=&quot;20148&quot; value=&quot;5&quot;/&gt;&lt;property id=&quot;20300&quot; value=&quot;Slide 20 - &amp;quot;Pomaturitní studium angličtiny&amp;quot;&quot;/&gt;&lt;property id=&quot;20307&quot; value=&quot;305&quot;/&gt;&lt;/object&gt;&lt;object type=&quot;3&quot; unique_id=&quot;10357&quot;&gt;&lt;property id=&quot;20148&quot; value=&quot;5&quot;/&gt;&lt;property id=&quot;20300&quot; value=&quot;Slide 22 - &amp;quot;Správa kolejí a menz UP v Olomouci&amp;quot;&quot;/&gt;&lt;property id=&quot;20307&quot; value=&quot;306&quot;/&gt;&lt;/object&gt;&lt;/object&gt;&lt;object type=&quot;8&quot; unique_id=&quot;1008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Motiv Office">
  <a:themeElements>
    <a:clrScheme name="U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BAB"/>
      </a:accent1>
      <a:accent2>
        <a:srgbClr val="6C6D70"/>
      </a:accent2>
      <a:accent3>
        <a:srgbClr val="A5A5A5"/>
      </a:accent3>
      <a:accent4>
        <a:srgbClr val="ED7D31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_Prezentace_2.potx" id="{755D0361-9207-4673-B4A5-8DE80FB40899}" vid="{B1A348AD-3F36-40BB-80C1-28390A7D89FC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FA6CFC22E50D64CBC929CF7EB9F0921" ma:contentTypeVersion="0" ma:contentTypeDescription="Vytvoří nový dokument" ma:contentTypeScope="" ma:versionID="8dad82c8d40479d7daff74661e152b2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dc2e816a5c86367b4fd5129a04102d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6C5708F-D425-4746-8FD0-26A94F31ACDD}">
  <ds:schemaRefs>
    <ds:schemaRef ds:uri="http://schemas.microsoft.com/office/infopath/2007/PartnerControls"/>
    <ds:schemaRef ds:uri="http://purl.org/dc/dcmitype/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529A7D8-FAED-4A42-8FCF-7AB1604A96D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441B7C2-C9CC-4DE2-A6E8-D1AE4326D9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UP_prezentace_cz (1)</Template>
  <TotalTime>4061</TotalTime>
  <Words>983</Words>
  <Application>Microsoft Macintosh PowerPoint</Application>
  <PresentationFormat>Vlastní</PresentationFormat>
  <Paragraphs>253</Paragraphs>
  <Slides>22</Slides>
  <Notes>20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6" baseType="lpstr">
      <vt:lpstr>Arial</vt:lpstr>
      <vt:lpstr>Calibri</vt:lpstr>
      <vt:lpstr>Courier New</vt:lpstr>
      <vt:lpstr>Motiv Office</vt:lpstr>
      <vt:lpstr>Prezentace aplikace PowerPoint</vt:lpstr>
      <vt:lpstr>Prezentace aplikace PowerPoint</vt:lpstr>
      <vt:lpstr>Principy fakulty</vt:lpstr>
      <vt:lpstr>Studium  Mnoho kombinací humanitních, sociálních, filologických a uměnovědných programů </vt:lpstr>
      <vt:lpstr>Studium v zahraničí</vt:lpstr>
      <vt:lpstr>Studentský život</vt:lpstr>
      <vt:lpstr>Prezentace aplikace PowerPoint</vt:lpstr>
      <vt:lpstr>Fakulta v číslech</vt:lpstr>
      <vt:lpstr>Bakalářské studium</vt:lpstr>
      <vt:lpstr>Navazující magisterské studium</vt:lpstr>
      <vt:lpstr>Studijní programy</vt:lpstr>
      <vt:lpstr>Prezentace aplikace PowerPoint</vt:lpstr>
      <vt:lpstr>Studijní programy kombinované formy studia  (tzv. dálkové) </vt:lpstr>
      <vt:lpstr>Přijímací řízení – přihláška</vt:lpstr>
      <vt:lpstr>Přijímací zkoušky na FF UP  </vt:lpstr>
      <vt:lpstr>Bakalářské studium</vt:lpstr>
      <vt:lpstr>Navazující magisterské studium</vt:lpstr>
      <vt:lpstr>Termíny přijímacích zkoušek na FF UP</vt:lpstr>
      <vt:lpstr>Přípravné kurzy</vt:lpstr>
      <vt:lpstr>Kde se můžete o FF UP dozvědět více?</vt:lpstr>
      <vt:lpstr>Prezentace aplikace PowerPoint</vt:lpstr>
      <vt:lpstr>Adresa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Seitlova</dc:creator>
  <cp:lastModifiedBy>Microsoft Office User</cp:lastModifiedBy>
  <cp:revision>311</cp:revision>
  <cp:lastPrinted>2020-11-19T06:45:47Z</cp:lastPrinted>
  <dcterms:created xsi:type="dcterms:W3CDTF">2014-11-15T22:38:58Z</dcterms:created>
  <dcterms:modified xsi:type="dcterms:W3CDTF">2024-01-29T15:23:24Z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0x010100FFA6CFC22E50D64CBC929CF7EB9F0921</vt:lpwstr>
  </property>
</Properties>
</file>